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2" r:id="rId3"/>
    <p:sldId id="260" r:id="rId4"/>
    <p:sldId id="278" r:id="rId5"/>
    <p:sldId id="275" r:id="rId6"/>
    <p:sldId id="279" r:id="rId7"/>
    <p:sldId id="280" r:id="rId8"/>
    <p:sldId id="281" r:id="rId9"/>
    <p:sldId id="282" r:id="rId10"/>
    <p:sldId id="304" r:id="rId11"/>
    <p:sldId id="269" r:id="rId12"/>
    <p:sldId id="270" r:id="rId13"/>
    <p:sldId id="283" r:id="rId14"/>
    <p:sldId id="286" r:id="rId15"/>
    <p:sldId id="305" r:id="rId16"/>
    <p:sldId id="263" r:id="rId17"/>
    <p:sldId id="288" r:id="rId18"/>
    <p:sldId id="264" r:id="rId19"/>
    <p:sldId id="292" r:id="rId20"/>
    <p:sldId id="294" r:id="rId21"/>
    <p:sldId id="295" r:id="rId22"/>
    <p:sldId id="299" r:id="rId23"/>
    <p:sldId id="298" r:id="rId24"/>
    <p:sldId id="300" r:id="rId25"/>
    <p:sldId id="301" r:id="rId26"/>
    <p:sldId id="262" r:id="rId27"/>
  </p:sldIdLst>
  <p:sldSz cx="12192000" cy="6858000"/>
  <p:notesSz cx="7104063" cy="102346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Ryall" initials="TR" lastIdx="1" clrIdx="0">
    <p:extLst>
      <p:ext uri="{19B8F6BF-5375-455C-9EA6-DF929625EA0E}">
        <p15:presenceInfo xmlns:p15="http://schemas.microsoft.com/office/powerpoint/2012/main" userId="Tim Rya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696"/>
    <a:srgbClr val="EE5B71"/>
    <a:srgbClr val="ECF5E7"/>
    <a:srgbClr val="F47579"/>
    <a:srgbClr val="192D5D"/>
    <a:srgbClr val="4B498C"/>
    <a:srgbClr val="009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3893" autoAdjust="0"/>
  </p:normalViewPr>
  <p:slideViewPr>
    <p:cSldViewPr snapToGrid="0" snapToObjects="1" showGuides="1">
      <p:cViewPr varScale="1">
        <p:scale>
          <a:sx n="79" d="100"/>
          <a:sy n="79" d="100"/>
        </p:scale>
        <p:origin x="960" y="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8E7F7C0-D96D-8245-85E0-DB8F6AC173F2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9BBD78B-271E-D94C-A1D0-B26C45BEC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72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3931528-4AEC-48BB-8D77-7D4398274F20}" type="datetimeFigureOut">
              <a:rPr lang="en-US"/>
              <a:pPr>
                <a:defRPr/>
              </a:pPr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4068DF5-795D-4014-9B42-975697A86D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2875" y="768350"/>
            <a:ext cx="6818313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Our research, that I will present today, is on the Mathematical modelling and simulation of stress fibers in living cells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804986" indent="-30961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38441" indent="-247688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733817" indent="-247688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229193" indent="-247688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724569" indent="-247688" defTabSz="4953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219945" indent="-247688" defTabSz="4953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715322" indent="-247688" defTabSz="4953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210698" indent="-247688" defTabSz="4953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97BBA1-4093-4BF7-98C2-FF9CC9DC463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simulation of an example fiber and its interacting components.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effectLst/>
                <a:latin typeface="Arial" panose="020B0604020202020204" pitchFamily="34" charset="0"/>
              </a:rPr>
              <a:t>system of force balance equations </a:t>
            </a:r>
            <a:r>
              <a:rPr lang="en-US" b="0" i="0" dirty="0">
                <a:effectLst/>
                <a:latin typeface="Arial" panose="020B0604020202020204" pitchFamily="34" charset="0"/>
              </a:rPr>
              <a:t>show previously </a:t>
            </a:r>
            <a:r>
              <a:rPr lang="en-US" b="1" i="0" dirty="0">
                <a:effectLst/>
                <a:latin typeface="Arial" panose="020B0604020202020204" pitchFamily="34" charset="0"/>
              </a:rPr>
              <a:t>corresponds to an energy functional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We can use an </a:t>
            </a:r>
            <a:r>
              <a:rPr lang="en-US" b="1" i="0" dirty="0">
                <a:effectLst/>
                <a:latin typeface="Arial" panose="020B0604020202020204" pitchFamily="34" charset="0"/>
              </a:rPr>
              <a:t>energy minimization scheme within Julia </a:t>
            </a:r>
            <a:r>
              <a:rPr lang="en-US" b="0" i="0" dirty="0">
                <a:effectLst/>
                <a:latin typeface="Arial" panose="020B0604020202020204" pitchFamily="34" charset="0"/>
              </a:rPr>
              <a:t>to </a:t>
            </a:r>
            <a:r>
              <a:rPr lang="en-US" b="1" i="0" dirty="0">
                <a:effectLst/>
                <a:latin typeface="Arial" panose="020B0604020202020204" pitchFamily="34" charset="0"/>
              </a:rPr>
              <a:t>run simulations </a:t>
            </a:r>
            <a:r>
              <a:rPr lang="en-US" b="0" i="0" dirty="0">
                <a:effectLst/>
                <a:latin typeface="Arial" panose="020B0604020202020204" pitchFamily="34" charset="0"/>
              </a:rPr>
              <a:t>of the stress fiber and measure the forces experienced.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force of interest to us is the contractile force of the fiber as </a:t>
            </a:r>
            <a:r>
              <a:rPr lang="en-US" b="1" i="0" dirty="0">
                <a:effectLst/>
                <a:latin typeface="Arial" panose="020B0604020202020204" pitchFamily="34" charset="0"/>
              </a:rPr>
              <a:t>we wish to understand how stress fibers are able to contract </a:t>
            </a:r>
            <a:r>
              <a:rPr lang="en-US" b="0" i="0" dirty="0">
                <a:effectLst/>
                <a:latin typeface="Arial" panose="020B0604020202020204" pitchFamily="34" charset="0"/>
              </a:rPr>
              <a:t>and thus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facilitate movement as seen in nature. </a:t>
            </a:r>
            <a:endParaRPr lang="en-US" b="1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1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</a:t>
            </a:r>
            <a:r>
              <a:rPr lang="en-US" b="1" dirty="0"/>
              <a:t>an example simulation </a:t>
            </a:r>
            <a:r>
              <a:rPr lang="en-US" dirty="0"/>
              <a:t>along with </a:t>
            </a:r>
            <a:r>
              <a:rPr lang="en-US" b="1" dirty="0"/>
              <a:t>a graph that represents the contractile force </a:t>
            </a:r>
            <a:r>
              <a:rPr lang="en-US" dirty="0"/>
              <a:t>of the fiber in real time.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negative</a:t>
            </a:r>
            <a:r>
              <a:rPr lang="en-US" dirty="0"/>
              <a:t> force, when the graph is </a:t>
            </a:r>
            <a:r>
              <a:rPr lang="en-US" b="1" dirty="0"/>
              <a:t>green</a:t>
            </a:r>
            <a:r>
              <a:rPr lang="en-US" dirty="0"/>
              <a:t>, represents </a:t>
            </a:r>
            <a:r>
              <a:rPr lang="en-US" b="1" dirty="0"/>
              <a:t>contraction</a:t>
            </a:r>
            <a:r>
              <a:rPr lang="en-US" dirty="0"/>
              <a:t> of the fiber.</a:t>
            </a:r>
          </a:p>
          <a:p>
            <a:endParaRPr lang="en-US" dirty="0"/>
          </a:p>
          <a:p>
            <a:pPr defTabSz="495376">
              <a:defRPr/>
            </a:pPr>
            <a:r>
              <a:rPr lang="en-US" dirty="0"/>
              <a:t>A </a:t>
            </a:r>
            <a:r>
              <a:rPr lang="en-US" b="1" dirty="0"/>
              <a:t>positive</a:t>
            </a:r>
            <a:r>
              <a:rPr lang="en-US" dirty="0"/>
              <a:t> force, when the graph is </a:t>
            </a:r>
            <a:r>
              <a:rPr lang="en-US" b="1" dirty="0"/>
              <a:t>red</a:t>
            </a:r>
            <a:r>
              <a:rPr lang="en-US" dirty="0"/>
              <a:t>, represents </a:t>
            </a:r>
            <a:r>
              <a:rPr lang="en-US" b="1" dirty="0"/>
              <a:t>expansion</a:t>
            </a:r>
            <a:r>
              <a:rPr lang="en-US" dirty="0"/>
              <a:t> of the fiber.</a:t>
            </a:r>
          </a:p>
          <a:p>
            <a:pPr defTabSz="495376">
              <a:defRPr/>
            </a:pPr>
            <a:endParaRPr lang="en-US" dirty="0"/>
          </a:p>
          <a:p>
            <a:pPr defTabSz="495376">
              <a:defRPr/>
            </a:pPr>
            <a:r>
              <a:rPr lang="en-US" dirty="0"/>
              <a:t>We can see here </a:t>
            </a:r>
            <a:r>
              <a:rPr lang="en-US" b="1" dirty="0"/>
              <a:t>that expansion is greatly favored over contraction </a:t>
            </a:r>
            <a:r>
              <a:rPr lang="en-US" dirty="0"/>
              <a:t>in this simulation.</a:t>
            </a:r>
          </a:p>
          <a:p>
            <a:pPr defTabSz="495376">
              <a:defRPr/>
            </a:pPr>
            <a:endParaRPr lang="en-US" dirty="0"/>
          </a:p>
          <a:p>
            <a:pPr defTabSz="495376">
              <a:defRPr/>
            </a:pPr>
            <a:r>
              <a:rPr lang="en-US" dirty="0"/>
              <a:t>\\</a:t>
            </a:r>
          </a:p>
          <a:p>
            <a:pPr marL="0" marR="0" lvl="0" indent="0" algn="l" defTabSz="49537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trend of </a:t>
            </a:r>
            <a:r>
              <a:rPr lang="en-US" b="1" dirty="0"/>
              <a:t>expansion being favored </a:t>
            </a:r>
            <a:r>
              <a:rPr lang="en-US" dirty="0"/>
              <a:t>over contraction is not just the case in the example simulation but </a:t>
            </a:r>
            <a:r>
              <a:rPr lang="en-US" dirty="0" err="1"/>
              <a:t>infact</a:t>
            </a:r>
            <a:r>
              <a:rPr lang="en-US" dirty="0"/>
              <a:t> was </a:t>
            </a:r>
            <a:r>
              <a:rPr lang="en-US" b="1" dirty="0"/>
              <a:t>consistent across all the initial simulations.</a:t>
            </a:r>
          </a:p>
          <a:p>
            <a:pPr marL="0" marR="0" lvl="0" indent="0" algn="l" defTabSz="49537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r>
              <a:rPr lang="en-US" dirty="0"/>
              <a:t>So the question is:</a:t>
            </a:r>
          </a:p>
          <a:p>
            <a:endParaRPr lang="en-US" dirty="0"/>
          </a:p>
          <a:p>
            <a:pPr defTabSz="495376">
              <a:defRPr/>
            </a:pPr>
            <a:r>
              <a:rPr lang="en-AU" dirty="0"/>
              <a:t>What additional special </a:t>
            </a:r>
            <a:r>
              <a:rPr lang="en-AU" b="1" dirty="0"/>
              <a:t>interaction</a:t>
            </a:r>
            <a:r>
              <a:rPr lang="en-AU" dirty="0"/>
              <a:t> do these </a:t>
            </a:r>
            <a:r>
              <a:rPr lang="en-AU" b="1" dirty="0"/>
              <a:t>filaments and motors</a:t>
            </a:r>
            <a:r>
              <a:rPr lang="en-AU" dirty="0"/>
              <a:t> have to </a:t>
            </a:r>
            <a:r>
              <a:rPr lang="en-AU" b="1" dirty="0"/>
              <a:t>generate the contraction seen in nature</a:t>
            </a:r>
            <a:r>
              <a:rPr lang="en-AU" dirty="0"/>
              <a:t>? Since in the current working model expansion is always favoured.</a:t>
            </a:r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r>
              <a:rPr lang="en-AU" dirty="0"/>
              <a:t>To understand and tackle this problem, we will look at </a:t>
            </a:r>
            <a:r>
              <a:rPr lang="en-AU" b="1" dirty="0"/>
              <a:t>how the filaments and motors move, </a:t>
            </a:r>
            <a:r>
              <a:rPr lang="en-AU" b="0" dirty="0"/>
              <a:t>and how their interaction results in the contraction and expansion of the fibre.</a:t>
            </a:r>
            <a:endParaRPr lang="en-US" b="1" dirty="0"/>
          </a:p>
          <a:p>
            <a:pPr defTabSz="49537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 our current simulation </a:t>
            </a:r>
            <a:r>
              <a:rPr lang="en-US" b="0" dirty="0"/>
              <a:t>myosin and filament movement is modeled off how they are observed to move in nature.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There are three main steps to their interaction in our simulation:</a:t>
            </a:r>
          </a:p>
          <a:p>
            <a:endParaRPr lang="en-US" dirty="0"/>
          </a:p>
          <a:p>
            <a:r>
              <a:rPr lang="en-US" dirty="0"/>
              <a:t>First the motor will </a:t>
            </a:r>
            <a:r>
              <a:rPr lang="en-US" b="1" dirty="0"/>
              <a:t>attach</a:t>
            </a:r>
            <a:r>
              <a:rPr lang="en-US" dirty="0"/>
              <a:t> to 2 overlapping filaments</a:t>
            </a:r>
          </a:p>
          <a:p>
            <a:endParaRPr lang="en-US" dirty="0"/>
          </a:p>
          <a:p>
            <a:r>
              <a:rPr lang="en-US" dirty="0"/>
              <a:t>Second. the motor will </a:t>
            </a:r>
            <a:r>
              <a:rPr lang="en-US" b="1" dirty="0"/>
              <a:t>move</a:t>
            </a:r>
            <a:r>
              <a:rPr lang="en-US" dirty="0"/>
              <a:t> towards the </a:t>
            </a:r>
            <a:r>
              <a:rPr lang="en-US" b="1" dirty="0"/>
              <a:t>barbed</a:t>
            </a:r>
            <a:r>
              <a:rPr lang="en-US" dirty="0"/>
              <a:t> </a:t>
            </a:r>
            <a:r>
              <a:rPr lang="en-US" b="1" dirty="0"/>
              <a:t>ends</a:t>
            </a:r>
            <a:r>
              <a:rPr lang="en-US" dirty="0"/>
              <a:t> of the filaments</a:t>
            </a:r>
          </a:p>
          <a:p>
            <a:endParaRPr lang="en-US" dirty="0"/>
          </a:p>
          <a:p>
            <a:r>
              <a:rPr lang="en-US" dirty="0"/>
              <a:t>Finally when the motor </a:t>
            </a:r>
            <a:r>
              <a:rPr lang="en-US" b="1" dirty="0"/>
              <a:t>reaches</a:t>
            </a:r>
            <a:r>
              <a:rPr lang="en-US" dirty="0"/>
              <a:t> one of the </a:t>
            </a:r>
            <a:r>
              <a:rPr lang="en-US" b="1" dirty="0"/>
              <a:t>barbed</a:t>
            </a:r>
            <a:r>
              <a:rPr lang="en-US" dirty="0"/>
              <a:t> ends it will </a:t>
            </a:r>
            <a:r>
              <a:rPr lang="en-US" b="1" dirty="0"/>
              <a:t>drop</a:t>
            </a:r>
            <a:r>
              <a:rPr lang="en-US" dirty="0"/>
              <a:t> </a:t>
            </a:r>
            <a:r>
              <a:rPr lang="en-US" b="1" dirty="0"/>
              <a:t>off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74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tackle the problem of expansion seen in the simulations we must consider </a:t>
            </a:r>
            <a:r>
              <a:rPr lang="en-US" b="1" dirty="0"/>
              <a:t>when contraction actually occurs</a:t>
            </a:r>
            <a:r>
              <a:rPr lang="en-US" dirty="0"/>
              <a:t>.</a:t>
            </a:r>
          </a:p>
          <a:p>
            <a:endParaRPr lang="en-US" dirty="0"/>
          </a:p>
          <a:p>
            <a:pPr defTabSz="495376">
              <a:defRPr/>
            </a:pPr>
            <a:r>
              <a:rPr lang="en-AU" dirty="0"/>
              <a:t>After a motor attaches to a filament pair there are </a:t>
            </a:r>
            <a:r>
              <a:rPr lang="en-AU" b="1" dirty="0"/>
              <a:t>2 phases</a:t>
            </a:r>
            <a:r>
              <a:rPr lang="en-AU" dirty="0"/>
              <a:t>: the </a:t>
            </a:r>
            <a:r>
              <a:rPr lang="en-AU" b="1" dirty="0"/>
              <a:t>contraction</a:t>
            </a:r>
            <a:r>
              <a:rPr lang="en-AU" dirty="0"/>
              <a:t> phase and the </a:t>
            </a:r>
            <a:r>
              <a:rPr lang="en-AU" b="1" dirty="0"/>
              <a:t>expansion</a:t>
            </a:r>
            <a:r>
              <a:rPr lang="en-AU" dirty="0"/>
              <a:t> phase.</a:t>
            </a:r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r>
              <a:rPr lang="en-AU" dirty="0"/>
              <a:t>The </a:t>
            </a:r>
            <a:r>
              <a:rPr lang="en-AU" b="1" dirty="0"/>
              <a:t>contraction</a:t>
            </a:r>
            <a:r>
              <a:rPr lang="en-AU" dirty="0"/>
              <a:t> phase is when the motor is </a:t>
            </a:r>
            <a:r>
              <a:rPr lang="en-AU" b="1" dirty="0"/>
              <a:t>between</a:t>
            </a:r>
            <a:r>
              <a:rPr lang="en-AU" dirty="0"/>
              <a:t> the </a:t>
            </a:r>
            <a:r>
              <a:rPr lang="en-AU" b="1" dirty="0"/>
              <a:t>attachment</a:t>
            </a:r>
            <a:r>
              <a:rPr lang="en-AU" dirty="0"/>
              <a:t> point and the </a:t>
            </a:r>
            <a:r>
              <a:rPr lang="en-AU" b="1" dirty="0"/>
              <a:t>centre</a:t>
            </a:r>
            <a:r>
              <a:rPr lang="en-AU" dirty="0"/>
              <a:t> of the filaments.</a:t>
            </a:r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r>
              <a:rPr lang="en-AU" dirty="0"/>
              <a:t>And the </a:t>
            </a:r>
            <a:r>
              <a:rPr lang="en-AU" b="1" dirty="0"/>
              <a:t>expansion</a:t>
            </a:r>
            <a:r>
              <a:rPr lang="en-AU" dirty="0"/>
              <a:t> phase is when the motor is between the </a:t>
            </a:r>
            <a:r>
              <a:rPr lang="en-AU" b="1" dirty="0"/>
              <a:t>centre</a:t>
            </a:r>
            <a:r>
              <a:rPr lang="en-AU" dirty="0"/>
              <a:t> of the filaments and the </a:t>
            </a:r>
            <a:r>
              <a:rPr lang="en-AU" b="1" dirty="0"/>
              <a:t>barbed</a:t>
            </a:r>
            <a:r>
              <a:rPr lang="en-AU" dirty="0"/>
              <a:t> ends of the filaments.</a:t>
            </a:r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r>
              <a:rPr lang="en-AU" dirty="0"/>
              <a:t>\\</a:t>
            </a:r>
          </a:p>
          <a:p>
            <a:pPr defTabSz="495376">
              <a:defRPr/>
            </a:pPr>
            <a:r>
              <a:rPr lang="en-US" dirty="0"/>
              <a:t>However, </a:t>
            </a:r>
            <a:r>
              <a:rPr lang="en-US" b="1" dirty="0"/>
              <a:t>the motor can attach anywhere along the filament pair.</a:t>
            </a:r>
            <a:endParaRPr lang="en-AU" b="1" dirty="0"/>
          </a:p>
          <a:p>
            <a:pPr defTabSz="495376">
              <a:defRPr/>
            </a:pPr>
            <a:endParaRPr lang="en-AU" b="1" dirty="0"/>
          </a:p>
          <a:p>
            <a:pPr defTabSz="495376">
              <a:defRPr/>
            </a:pPr>
            <a:r>
              <a:rPr lang="en-AU" b="0" dirty="0"/>
              <a:t>Therefore the distance between the attachment point and the centre will always be shorter than the distance between the centre and the barbed end.</a:t>
            </a:r>
          </a:p>
          <a:p>
            <a:pPr defTabSz="495376">
              <a:defRPr/>
            </a:pPr>
            <a:endParaRPr lang="en-AU" b="0" dirty="0"/>
          </a:p>
          <a:p>
            <a:pPr defTabSz="495376">
              <a:defRPr/>
            </a:pPr>
            <a:r>
              <a:rPr lang="en-AU" b="0" dirty="0"/>
              <a:t>This means that the motor will always spend more time in the expansion phase.</a:t>
            </a:r>
          </a:p>
          <a:p>
            <a:pPr defTabSz="495376">
              <a:defRPr/>
            </a:pPr>
            <a:endParaRPr lang="en-AU" b="1" dirty="0"/>
          </a:p>
          <a:p>
            <a:pPr defTabSz="495376">
              <a:defRPr/>
            </a:pPr>
            <a:r>
              <a:rPr lang="en-AU" b="1" dirty="0"/>
              <a:t>Resulting in expansion bias</a:t>
            </a:r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endParaRPr lang="en-A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31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propose a solution in an </a:t>
            </a:r>
            <a:r>
              <a:rPr lang="en-US" b="1" dirty="0"/>
              <a:t>attempt decrease the expansion bias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new features is: early motor drop-offs.</a:t>
            </a:r>
          </a:p>
          <a:p>
            <a:endParaRPr lang="en-US" dirty="0"/>
          </a:p>
          <a:p>
            <a:r>
              <a:rPr lang="en-US" dirty="0"/>
              <a:t>By implementing this feature </a:t>
            </a:r>
            <a:r>
              <a:rPr lang="en-US" b="1" dirty="0"/>
              <a:t>we slightly change how the motors and filaments interact</a:t>
            </a:r>
            <a:r>
              <a:rPr lang="en-US" dirty="0"/>
              <a:t>.</a:t>
            </a:r>
          </a:p>
          <a:p>
            <a:endParaRPr lang="en-US" dirty="0"/>
          </a:p>
          <a:p>
            <a:pPr defTabSz="495376">
              <a:defRPr/>
            </a:pPr>
            <a:r>
              <a:rPr lang="en-US" dirty="0"/>
              <a:t>With early motor drop offs </a:t>
            </a:r>
            <a:r>
              <a:rPr lang="en-US" b="1" dirty="0"/>
              <a:t>instead </a:t>
            </a:r>
            <a:r>
              <a:rPr lang="en-AU" b="1" dirty="0"/>
              <a:t>of having our motors drop off at the barbed end </a:t>
            </a:r>
            <a:r>
              <a:rPr lang="en-AU" dirty="0"/>
              <a:t>of the filaments, </a:t>
            </a:r>
            <a:r>
              <a:rPr lang="en-AU" b="1" dirty="0"/>
              <a:t>we have them drop off a distance 𝛿 away from the barbed end.</a:t>
            </a:r>
          </a:p>
          <a:p>
            <a:endParaRPr lang="en-US" dirty="0"/>
          </a:p>
          <a:p>
            <a:pPr defTabSz="495376">
              <a:defRPr/>
            </a:pPr>
            <a:r>
              <a:rPr lang="en-AU" dirty="0"/>
              <a:t>This will </a:t>
            </a:r>
            <a:r>
              <a:rPr lang="en-AU" b="1" dirty="0"/>
              <a:t>shorten the expansion phase </a:t>
            </a:r>
            <a:r>
              <a:rPr lang="en-AU" dirty="0"/>
              <a:t>and should </a:t>
            </a:r>
            <a:r>
              <a:rPr lang="en-AU" b="1" dirty="0"/>
              <a:t>increase overall contraction.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1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</a:t>
            </a:r>
            <a:r>
              <a:rPr lang="en-US" b="1" dirty="0"/>
              <a:t>concept of early motor drop offs stems </a:t>
            </a:r>
            <a:r>
              <a:rPr lang="en-US" dirty="0"/>
              <a:t>from Tam's paper on </a:t>
            </a:r>
            <a:r>
              <a:rPr lang="en-US" b="1" dirty="0"/>
              <a:t>flexible actin filaments.</a:t>
            </a:r>
          </a:p>
          <a:p>
            <a:endParaRPr lang="en-US" dirty="0"/>
          </a:p>
          <a:p>
            <a:r>
              <a:rPr lang="en-US" dirty="0"/>
              <a:t>Which showed </a:t>
            </a:r>
            <a:r>
              <a:rPr lang="en-US" b="1" dirty="0"/>
              <a:t>that as myosin travels along the filaments</a:t>
            </a:r>
            <a:r>
              <a:rPr lang="en-US" dirty="0"/>
              <a:t>, the </a:t>
            </a:r>
            <a:r>
              <a:rPr lang="en-US" b="1" dirty="0"/>
              <a:t>filaments buckle causing the motor to drop off early </a:t>
            </a:r>
            <a:r>
              <a:rPr lang="en-US" dirty="0"/>
              <a:t>before reaching the barbed ends.</a:t>
            </a:r>
          </a:p>
          <a:p>
            <a:endParaRPr lang="en-US" b="1" dirty="0"/>
          </a:p>
          <a:p>
            <a:r>
              <a:rPr lang="en-US" b="0" dirty="0"/>
              <a:t>Thus in our 1D version of the model we propose that the filaments have a point at which the motor will drop off and become inactive </a:t>
            </a:r>
            <a:endParaRPr lang="en-AU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57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now run simulations with the newly implemented early motor drop offs.</a:t>
            </a:r>
          </a:p>
          <a:p>
            <a:endParaRPr lang="en-US" dirty="0"/>
          </a:p>
          <a:p>
            <a:r>
              <a:rPr lang="en-US" dirty="0"/>
              <a:t>Remembering, that negative force on the graph, represented in green, indicates contraction.</a:t>
            </a:r>
          </a:p>
          <a:p>
            <a:endParaRPr lang="en-US" dirty="0"/>
          </a:p>
          <a:p>
            <a:r>
              <a:rPr lang="en-US" dirty="0"/>
              <a:t>We see that these simulations show that </a:t>
            </a:r>
            <a:r>
              <a:rPr lang="en-US" b="1" dirty="0"/>
              <a:t>contraction is greatly improved </a:t>
            </a:r>
            <a:r>
              <a:rPr lang="en-US" dirty="0"/>
              <a:t>after the implementation of this interaction.</a:t>
            </a:r>
          </a:p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To determine the effectiveness of early motor drop-offs we can now </a:t>
            </a:r>
            <a:r>
              <a:rPr lang="en-AU" b="1" dirty="0"/>
              <a:t>run simulations at different drop off distances</a:t>
            </a:r>
            <a:r>
              <a:rPr lang="en-AU" dirty="0"/>
              <a:t> to determine the effect on contractility.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4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</a:t>
            </a:r>
            <a:r>
              <a:rPr lang="en-AU" b="1" dirty="0"/>
              <a:t>graph shows the simulated relationship between motor drop off distance and time average contractile force </a:t>
            </a:r>
            <a:r>
              <a:rPr lang="en-AU" dirty="0"/>
              <a:t>experienced by the fibre.</a:t>
            </a:r>
          </a:p>
          <a:p>
            <a:endParaRPr lang="en-AU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For example fibres simulated with a motor drop off distance of 0.5 will on average experience a contractile force of -0.1 and therefore contraction </a:t>
            </a:r>
          </a:p>
          <a:p>
            <a:endParaRPr lang="en-AU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Where as fibres simulated with a motor drop off distance of 0.2 will on average experience expansion</a:t>
            </a:r>
          </a:p>
          <a:p>
            <a:endParaRPr lang="en-AU" dirty="0"/>
          </a:p>
          <a:p>
            <a:r>
              <a:rPr lang="en-AU" b="1" dirty="0"/>
              <a:t>Our next question is:</a:t>
            </a:r>
          </a:p>
          <a:p>
            <a:endParaRPr lang="en-AU" dirty="0"/>
          </a:p>
          <a:p>
            <a:r>
              <a:rPr lang="en-AU" dirty="0"/>
              <a:t>Can we </a:t>
            </a:r>
            <a:r>
              <a:rPr lang="en-AU" b="1" dirty="0"/>
              <a:t>develop an equation that gives us the relationship between motor drop-off distance and contraction.</a:t>
            </a:r>
          </a:p>
          <a:p>
            <a:endParaRPr lang="en-AU" b="1" dirty="0"/>
          </a:p>
          <a:p>
            <a:r>
              <a:rPr lang="en-AU" b="1" dirty="0"/>
              <a:t>That is, </a:t>
            </a:r>
            <a:r>
              <a:rPr lang="en-AU" b="0" dirty="0"/>
              <a:t>can we compute a closed form expression for effective contractile force.</a:t>
            </a:r>
            <a:endParaRPr lang="en-AU" b="1" dirty="0"/>
          </a:p>
          <a:p>
            <a:endParaRPr lang="en-AU" dirty="0"/>
          </a:p>
          <a:p>
            <a:r>
              <a:rPr lang="en-AU" dirty="0"/>
              <a:t>And does this </a:t>
            </a:r>
            <a:r>
              <a:rPr lang="en-AU" b="1" dirty="0"/>
              <a:t>solution match the relation seen in the experimental simulation </a:t>
            </a:r>
            <a:r>
              <a:rPr lang="en-AU" dirty="0"/>
              <a:t>results</a:t>
            </a:r>
          </a:p>
          <a:p>
            <a:endParaRPr lang="en-AU" dirty="0"/>
          </a:p>
          <a:p>
            <a:r>
              <a:rPr lang="en-AU" dirty="0"/>
              <a:t>To do this we </a:t>
            </a:r>
            <a:r>
              <a:rPr lang="en-AU" b="1" dirty="0"/>
              <a:t>covert from our agent based model to a fluid-type continuum model.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76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r>
              <a:rPr lang="en-AU" dirty="0"/>
              <a:t>We </a:t>
            </a:r>
            <a:r>
              <a:rPr lang="en-AU" b="1" dirty="0"/>
              <a:t>convert from </a:t>
            </a:r>
            <a:r>
              <a:rPr lang="en-AU" dirty="0"/>
              <a:t>the perspective of </a:t>
            </a:r>
            <a:r>
              <a:rPr lang="en-AU" b="1" dirty="0"/>
              <a:t>considering</a:t>
            </a:r>
            <a:r>
              <a:rPr lang="en-AU" dirty="0"/>
              <a:t> the interactions between </a:t>
            </a:r>
            <a:r>
              <a:rPr lang="en-AU" b="1" dirty="0"/>
              <a:t>each individual filament</a:t>
            </a:r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r>
              <a:rPr lang="en-AU" dirty="0"/>
              <a:t> and </a:t>
            </a:r>
            <a:r>
              <a:rPr lang="en-AU" b="1" dirty="0"/>
              <a:t>instead consider</a:t>
            </a:r>
            <a:r>
              <a:rPr lang="en-AU" dirty="0"/>
              <a:t> the groups of </a:t>
            </a:r>
            <a:r>
              <a:rPr lang="en-AU" b="1" dirty="0"/>
              <a:t>filaments and motors as fluid </a:t>
            </a:r>
            <a:r>
              <a:rPr lang="en-AU" dirty="0"/>
              <a:t>type substances.</a:t>
            </a:r>
          </a:p>
          <a:p>
            <a:pPr defTabSz="495376">
              <a:defRPr/>
            </a:pPr>
            <a:endParaRPr lang="en-AU" dirty="0"/>
          </a:p>
          <a:p>
            <a:pPr marL="0" marR="0" lvl="0" indent="0" algn="l" defTabSz="49537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model we work in the regime where actin filaments are short - and their abundance large.</a:t>
            </a:r>
            <a:endParaRPr lang="en-AU" dirty="0"/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r>
              <a:rPr lang="en-AU" dirty="0"/>
              <a:t>For example, when transitioning from our agent based model to continuum model:</a:t>
            </a:r>
          </a:p>
          <a:p>
            <a:pPr defTabSz="495376">
              <a:defRPr/>
            </a:pPr>
            <a:endParaRPr lang="en-AU" dirty="0"/>
          </a:p>
          <a:p>
            <a:pPr marL="0" marR="0" lvl="0" indent="0" algn="l" defTabSz="49537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Instead of considering The </a:t>
            </a:r>
            <a:r>
              <a:rPr lang="en-AU" b="1" dirty="0"/>
              <a:t>position</a:t>
            </a:r>
            <a:r>
              <a:rPr lang="en-AU" dirty="0"/>
              <a:t> of each motor along the fibre</a:t>
            </a:r>
          </a:p>
          <a:p>
            <a:pPr defTabSz="495376">
              <a:defRPr/>
            </a:pPr>
            <a:endParaRPr lang="en-AU" dirty="0"/>
          </a:p>
          <a:p>
            <a:pPr marL="0" marR="0" lvl="0" indent="0" algn="l" defTabSz="49537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We now consider The </a:t>
            </a:r>
            <a:r>
              <a:rPr lang="en-AU" b="1" dirty="0"/>
              <a:t>density</a:t>
            </a:r>
            <a:r>
              <a:rPr lang="en-AU" dirty="0"/>
              <a:t> of motors at each point along the fibre.,</a:t>
            </a:r>
          </a:p>
          <a:p>
            <a:pPr marL="0" marR="0" lvl="0" indent="0" algn="l" defTabSz="495376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defTabSz="495376">
              <a:defRPr/>
            </a:pP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33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b="1" dirty="0"/>
              <a:t>define several quantities </a:t>
            </a:r>
            <a:r>
              <a:rPr lang="en-US" dirty="0"/>
              <a:t>in our model. The ones that will be important to us today are:</a:t>
            </a:r>
          </a:p>
          <a:p>
            <a:endParaRPr lang="en-US" dirty="0"/>
          </a:p>
          <a:p>
            <a:r>
              <a:rPr lang="en-US" b="1" dirty="0"/>
              <a:t>L</a:t>
            </a:r>
            <a:r>
              <a:rPr lang="en-US" dirty="0"/>
              <a:t>: which denotes the length of the actin filaments</a:t>
            </a:r>
          </a:p>
          <a:p>
            <a:endParaRPr lang="en-US" dirty="0"/>
          </a:p>
          <a:p>
            <a:r>
              <a:rPr lang="en-US" b="1" dirty="0"/>
              <a:t>Delta</a:t>
            </a:r>
            <a:r>
              <a:rPr lang="en-US" dirty="0"/>
              <a:t>: which denotes the motor drop off distance</a:t>
            </a:r>
          </a:p>
          <a:p>
            <a:endParaRPr lang="en-US" dirty="0"/>
          </a:p>
          <a:p>
            <a:pPr defTabSz="495376">
              <a:defRPr/>
            </a:pPr>
            <a:r>
              <a:rPr lang="en-US" b="1" dirty="0"/>
              <a:t>And Chi Bar</a:t>
            </a:r>
            <a:r>
              <a:rPr lang="en-US" dirty="0"/>
              <a:t>: which takes </a:t>
            </a:r>
            <a:r>
              <a:rPr lang="en-US" b="1" dirty="0"/>
              <a:t>three parameters, t, x, and d</a:t>
            </a:r>
          </a:p>
          <a:p>
            <a:pPr defTabSz="495376">
              <a:defRPr/>
            </a:pPr>
            <a:endParaRPr lang="en-US" dirty="0"/>
          </a:p>
          <a:p>
            <a:pPr defTabSz="495376">
              <a:defRPr/>
            </a:pPr>
            <a:r>
              <a:rPr lang="en-US" dirty="0"/>
              <a:t>and </a:t>
            </a:r>
            <a:r>
              <a:rPr lang="en-US" sz="1300" dirty="0"/>
              <a:t>represents the </a:t>
            </a:r>
            <a:r>
              <a:rPr lang="en-US" sz="1300" b="1" dirty="0"/>
              <a:t>density of motors </a:t>
            </a:r>
            <a:r>
              <a:rPr lang="en-US" sz="1300" dirty="0"/>
              <a:t>at position </a:t>
            </a:r>
            <a:r>
              <a:rPr lang="en-US" sz="1300" b="1" i="1" dirty="0"/>
              <a:t>x</a:t>
            </a:r>
            <a:r>
              <a:rPr lang="en-US" sz="1300" dirty="0"/>
              <a:t> and time </a:t>
            </a:r>
            <a:r>
              <a:rPr lang="en-US" sz="1300" b="1" dirty="0"/>
              <a:t>t </a:t>
            </a:r>
            <a:r>
              <a:rPr lang="en-US" sz="1300" dirty="0"/>
              <a:t>that are connected to anti parallel Actin filaments where both of filament's barbed ends are distance </a:t>
            </a:r>
            <a:r>
              <a:rPr lang="en-US" sz="1300" b="1" i="1" dirty="0"/>
              <a:t>d</a:t>
            </a:r>
            <a:r>
              <a:rPr lang="en-US" sz="1300" dirty="0"/>
              <a:t> away from </a:t>
            </a:r>
            <a:r>
              <a:rPr lang="en-US" sz="1300" b="1" i="1" dirty="0"/>
              <a:t>x</a:t>
            </a:r>
            <a:endParaRPr lang="en-AU" sz="1300" b="1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8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Stress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fibres</a:t>
            </a:r>
            <a:r>
              <a:rPr lang="en-US" b="1" i="0" dirty="0">
                <a:effectLst/>
                <a:latin typeface="Arial" panose="020B0604020202020204" pitchFamily="34" charset="0"/>
              </a:rPr>
              <a:t> are contractile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that are found in many non-muscle cells </a:t>
            </a:r>
            <a:r>
              <a:rPr lang="en-US" b="1" i="0" dirty="0">
                <a:effectLst/>
                <a:latin typeface="Arial" panose="020B0604020202020204" pitchFamily="34" charset="0"/>
              </a:rPr>
              <a:t>Consisting of dense bundles of microscopic filaments.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Stress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fibres</a:t>
            </a:r>
            <a:r>
              <a:rPr lang="en-US" b="1" i="0" dirty="0">
                <a:effectLst/>
                <a:latin typeface="Arial" panose="020B0604020202020204" pitchFamily="34" charset="0"/>
              </a:rPr>
              <a:t> are used to generate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>
                <a:effectLst/>
                <a:latin typeface="Arial" panose="020B0604020202020204" pitchFamily="34" charset="0"/>
              </a:rPr>
              <a:t>cell movement </a:t>
            </a:r>
            <a:r>
              <a:rPr lang="en-US" b="0" i="0" dirty="0">
                <a:effectLst/>
                <a:latin typeface="Arial" panose="020B0604020202020204" pitchFamily="34" charset="0"/>
              </a:rPr>
              <a:t>through the </a:t>
            </a:r>
            <a:r>
              <a:rPr lang="en-US" b="1" i="0" dirty="0">
                <a:effectLst/>
                <a:latin typeface="Arial" panose="020B0604020202020204" pitchFamily="34" charset="0"/>
              </a:rPr>
              <a:t>expansion and contraction of their internal structure via</a:t>
            </a:r>
            <a:r>
              <a:rPr lang="en-US" b="0" i="0" dirty="0">
                <a:effectLst/>
                <a:latin typeface="Arial" panose="020B0604020202020204" pitchFamily="34" charset="0"/>
              </a:rPr>
              <a:t> the </a:t>
            </a:r>
            <a:r>
              <a:rPr lang="en-US" b="1" i="0" dirty="0">
                <a:effectLst/>
                <a:latin typeface="Arial" panose="020B0604020202020204" pitchFamily="34" charset="0"/>
              </a:rPr>
              <a:t>interactions between their filaments.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However, within </a:t>
            </a:r>
            <a:r>
              <a:rPr lang="en-US" b="1" i="0" dirty="0">
                <a:effectLst/>
                <a:latin typeface="Arial" panose="020B0604020202020204" pitchFamily="34" charset="0"/>
              </a:rPr>
              <a:t>stress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fibres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these structures are tightly packed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cannot be tracked using microscopic techniques. 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Therefore, the aim of this research is to use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modelling and simulation </a:t>
            </a:r>
            <a:r>
              <a:rPr lang="en-US" b="0" i="0" dirty="0">
                <a:effectLst/>
                <a:latin typeface="Arial" panose="020B0604020202020204" pitchFamily="34" charset="0"/>
              </a:rPr>
              <a:t>to </a:t>
            </a:r>
            <a:r>
              <a:rPr lang="en-US" b="1" i="0" dirty="0">
                <a:effectLst/>
                <a:latin typeface="Arial" panose="020B0604020202020204" pitchFamily="34" charset="0"/>
              </a:rPr>
              <a:t>gain insight </a:t>
            </a:r>
            <a:r>
              <a:rPr lang="en-US" b="0" i="0" dirty="0">
                <a:effectLst/>
                <a:latin typeface="Arial" panose="020B0604020202020204" pitchFamily="34" charset="0"/>
              </a:rPr>
              <a:t>on how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fibres</a:t>
            </a:r>
            <a:r>
              <a:rPr lang="en-US" b="0" i="0" dirty="0">
                <a:effectLst/>
                <a:latin typeface="Arial" panose="020B0604020202020204" pitchFamily="34" charset="0"/>
              </a:rPr>
              <a:t> are able to experience this contraction and hence facilitate movement.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develop our first model for contraction by considering how </a:t>
            </a:r>
            <a:r>
              <a:rPr lang="en-AU" b="1" dirty="0"/>
              <a:t>myosin position </a:t>
            </a:r>
            <a:r>
              <a:rPr lang="en-AU" dirty="0"/>
              <a:t>relates to contractile force.</a:t>
            </a:r>
          </a:p>
          <a:p>
            <a:endParaRPr lang="en-AU" dirty="0"/>
          </a:p>
          <a:p>
            <a:r>
              <a:rPr lang="en-AU" dirty="0"/>
              <a:t>As we discussed previously: myosin towards the </a:t>
            </a:r>
            <a:r>
              <a:rPr lang="en-AU" b="1" dirty="0"/>
              <a:t>pointed</a:t>
            </a:r>
            <a:r>
              <a:rPr lang="en-AU" dirty="0"/>
              <a:t> end results in </a:t>
            </a:r>
            <a:r>
              <a:rPr lang="en-AU" b="1" dirty="0"/>
              <a:t>contraction</a:t>
            </a:r>
            <a:r>
              <a:rPr lang="en-AU" dirty="0"/>
              <a:t> and myosin towards the </a:t>
            </a:r>
            <a:r>
              <a:rPr lang="en-AU" b="1" dirty="0"/>
              <a:t>barbed</a:t>
            </a:r>
            <a:r>
              <a:rPr lang="en-AU" dirty="0"/>
              <a:t> end results in </a:t>
            </a:r>
            <a:r>
              <a:rPr lang="en-AU" b="1" dirty="0"/>
              <a:t>expansion</a:t>
            </a:r>
            <a:r>
              <a:rPr lang="en-AU" dirty="0"/>
              <a:t>.</a:t>
            </a:r>
          </a:p>
          <a:p>
            <a:endParaRPr lang="en-AU" dirty="0"/>
          </a:p>
          <a:p>
            <a:pPr defTabSz="495376">
              <a:defRPr/>
            </a:pPr>
            <a:r>
              <a:rPr lang="en-AU" dirty="0"/>
              <a:t>We can therefore observe that </a:t>
            </a:r>
            <a:r>
              <a:rPr lang="en-AU" b="1" dirty="0"/>
              <a:t>as average position of myosin moves </a:t>
            </a:r>
            <a:r>
              <a:rPr lang="en-AU" dirty="0"/>
              <a:t>from </a:t>
            </a:r>
            <a:r>
              <a:rPr lang="en-AU" b="1" dirty="0"/>
              <a:t>barbed end “0” </a:t>
            </a:r>
            <a:r>
              <a:rPr lang="en-AU" dirty="0"/>
              <a:t>to </a:t>
            </a:r>
            <a:r>
              <a:rPr lang="en-AU" b="1" dirty="0"/>
              <a:t>pointed end “l” contraction increases</a:t>
            </a:r>
            <a:r>
              <a:rPr lang="en-AU" dirty="0"/>
              <a:t>.</a:t>
            </a:r>
          </a:p>
          <a:p>
            <a:endParaRPr lang="en-US" dirty="0"/>
          </a:p>
          <a:p>
            <a:pPr defTabSz="495376">
              <a:defRPr/>
            </a:pPr>
            <a:r>
              <a:rPr lang="en-AU" dirty="0"/>
              <a:t>Therefore we can construct model using </a:t>
            </a:r>
            <a:r>
              <a:rPr lang="en-AU" b="1" dirty="0"/>
              <a:t>average myosin position </a:t>
            </a:r>
            <a:r>
              <a:rPr lang="en-AU" dirty="0"/>
              <a:t>to predict contractile force.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63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b="1" dirty="0"/>
              <a:t>calculate the average position of myosin </a:t>
            </a:r>
            <a:r>
              <a:rPr lang="en-US" dirty="0"/>
              <a:t>we </a:t>
            </a:r>
            <a:r>
              <a:rPr lang="en-AU" dirty="0"/>
              <a:t>take </a:t>
            </a:r>
            <a:r>
              <a:rPr lang="en-AU" b="1" dirty="0"/>
              <a:t>expected value of myosin position along the filament pair </a:t>
            </a:r>
            <a:r>
              <a:rPr lang="en-AU" dirty="0"/>
              <a:t>and </a:t>
            </a:r>
            <a:r>
              <a:rPr lang="en-AU" b="1" dirty="0"/>
              <a:t>normalise it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/>
              <a:t>To simplify this equation,  and preform the second step in the above working, we must consider </a:t>
            </a:r>
            <a:r>
              <a:rPr lang="en-AU" b="1" dirty="0"/>
              <a:t>the density of myosin along the filaments:</a:t>
            </a:r>
          </a:p>
          <a:p>
            <a:endParaRPr lang="en-AU" dirty="0"/>
          </a:p>
          <a:p>
            <a:r>
              <a:rPr lang="en-AU" dirty="0"/>
              <a:t>We see that the density of </a:t>
            </a:r>
            <a:r>
              <a:rPr lang="en-AU" b="1" dirty="0"/>
              <a:t>myosin along a pair follows the above distribution.</a:t>
            </a:r>
          </a:p>
          <a:p>
            <a:endParaRPr lang="en-AU" dirty="0"/>
          </a:p>
          <a:p>
            <a:r>
              <a:rPr lang="en-AU" dirty="0"/>
              <a:t>This distribution is due to the fact that </a:t>
            </a:r>
            <a:r>
              <a:rPr lang="en-AU" b="1" dirty="0"/>
              <a:t>myosin can attach at any point along the pair </a:t>
            </a:r>
            <a:r>
              <a:rPr lang="en-AU" dirty="0"/>
              <a:t>between the pointed end of the filaments “L”  and the motor drop off point “delta” therefore attachment is uniform with in this interval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However, </a:t>
            </a:r>
            <a:r>
              <a:rPr lang="en-US" b="1" dirty="0"/>
              <a:t>myosin only moves towards the barbed end</a:t>
            </a:r>
            <a:r>
              <a:rPr lang="en-US" dirty="0"/>
              <a:t> of the filaments over time resulting in </a:t>
            </a:r>
            <a:r>
              <a:rPr lang="en-US" b="1" dirty="0"/>
              <a:t>myosin density accumulating near “delta” </a:t>
            </a:r>
            <a:r>
              <a:rPr lang="en-US" b="0" dirty="0"/>
              <a:t>and moving away from the pointed end “L”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\\</a:t>
            </a:r>
          </a:p>
          <a:p>
            <a:r>
              <a:rPr lang="en-US" dirty="0"/>
              <a:t>By </a:t>
            </a:r>
            <a:r>
              <a:rPr lang="en-US" b="1" dirty="0"/>
              <a:t>taking the average myosin position </a:t>
            </a:r>
            <a:r>
              <a:rPr lang="en-US" dirty="0"/>
              <a:t>and translating it we can determine </a:t>
            </a:r>
            <a:r>
              <a:rPr lang="en-US" b="1" dirty="0"/>
              <a:t>the following model for contraction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It can be noted that the </a:t>
            </a:r>
            <a:r>
              <a:rPr lang="en-US" b="1" dirty="0"/>
              <a:t>model predicts that contraction occurs </a:t>
            </a:r>
            <a:r>
              <a:rPr lang="en-US" dirty="0"/>
              <a:t>when motor drop off distance, </a:t>
            </a:r>
            <a:r>
              <a:rPr lang="en-US" b="1" dirty="0"/>
              <a:t>delta, is greater than L over 4</a:t>
            </a:r>
          </a:p>
          <a:p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47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Comparing</a:t>
            </a:r>
            <a:r>
              <a:rPr lang="en-US" dirty="0"/>
              <a:t> our first </a:t>
            </a:r>
            <a:r>
              <a:rPr lang="en-US" b="1" dirty="0"/>
              <a:t>model</a:t>
            </a:r>
            <a:r>
              <a:rPr lang="en-US" dirty="0"/>
              <a:t> to the simulated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highlighting</a:t>
            </a:r>
            <a:r>
              <a:rPr lang="en-US" dirty="0"/>
              <a:t> the region </a:t>
            </a:r>
            <a:r>
              <a:rPr lang="en-US" b="1" dirty="0"/>
              <a:t>of predicted expansion green</a:t>
            </a:r>
          </a:p>
          <a:p>
            <a:endParaRPr lang="en-US" b="1" dirty="0"/>
          </a:p>
          <a:p>
            <a:r>
              <a:rPr lang="en-US" dirty="0"/>
              <a:t>we can see that the model </a:t>
            </a:r>
            <a:r>
              <a:rPr lang="en-US" b="1" dirty="0"/>
              <a:t>correctly predicts the region of contraction seen in the simulated data.</a:t>
            </a:r>
          </a:p>
          <a:p>
            <a:endParaRPr lang="en-US" b="1" dirty="0"/>
          </a:p>
          <a:p>
            <a:r>
              <a:rPr lang="en-US" b="0" dirty="0"/>
              <a:t>However, </a:t>
            </a:r>
            <a:r>
              <a:rPr lang="en-US" b="1" dirty="0"/>
              <a:t>as delta becomes large </a:t>
            </a:r>
            <a:r>
              <a:rPr lang="en-US" b="0" dirty="0"/>
              <a:t>the models </a:t>
            </a:r>
            <a:r>
              <a:rPr lang="en-US" b="1" dirty="0"/>
              <a:t>fit</a:t>
            </a:r>
            <a:r>
              <a:rPr lang="en-US" b="0" dirty="0"/>
              <a:t> to the simulated relationship </a:t>
            </a:r>
            <a:r>
              <a:rPr lang="en-US" b="1" dirty="0"/>
              <a:t>deviates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8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 improve our model</a:t>
            </a:r>
            <a:r>
              <a:rPr lang="en-US" dirty="0"/>
              <a:t>, we now consider </a:t>
            </a:r>
            <a:r>
              <a:rPr lang="en-US" b="1" dirty="0"/>
              <a:t>the additional factor of the proportion of active myosin.</a:t>
            </a:r>
          </a:p>
          <a:p>
            <a:endParaRPr lang="en-US" b="1" dirty="0"/>
          </a:p>
          <a:p>
            <a:r>
              <a:rPr lang="en-US" b="1" dirty="0"/>
              <a:t>Myosin </a:t>
            </a:r>
            <a:r>
              <a:rPr lang="en-US" b="0" dirty="0"/>
              <a:t>can attach to filaments anywhere between the pointed end and delta.</a:t>
            </a:r>
          </a:p>
          <a:p>
            <a:endParaRPr lang="en-US" b="0" dirty="0"/>
          </a:p>
          <a:p>
            <a:r>
              <a:rPr lang="en-US" b="0" dirty="0"/>
              <a:t>This width of attachment is therefore equal to L - delta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Therefore as delta increas</a:t>
            </a:r>
            <a:r>
              <a:rPr lang="en-US" dirty="0"/>
              <a:t>es </a:t>
            </a:r>
            <a:r>
              <a:rPr lang="en-AU" dirty="0"/>
              <a:t>the </a:t>
            </a:r>
            <a:r>
              <a:rPr lang="en-AU" b="1" dirty="0"/>
              <a:t>width</a:t>
            </a:r>
            <a:r>
              <a:rPr lang="en-AU" dirty="0"/>
              <a:t> of a filament that </a:t>
            </a:r>
            <a:r>
              <a:rPr lang="en-AU" b="1" dirty="0"/>
              <a:t>myosin can attach to decreases.</a:t>
            </a:r>
          </a:p>
          <a:p>
            <a:endParaRPr lang="en-AU" dirty="0"/>
          </a:p>
          <a:p>
            <a:r>
              <a:rPr lang="en-AU" dirty="0"/>
              <a:t>Which means that </a:t>
            </a:r>
            <a:r>
              <a:rPr lang="en-AU" b="1" dirty="0"/>
              <a:t>less myosin is able to attach.</a:t>
            </a:r>
          </a:p>
          <a:p>
            <a:endParaRPr lang="en-AU" dirty="0"/>
          </a:p>
          <a:p>
            <a:r>
              <a:rPr lang="en-AU" dirty="0"/>
              <a:t>Resulting in less </a:t>
            </a:r>
            <a:r>
              <a:rPr lang="en-AU" b="1" dirty="0"/>
              <a:t>active myosin motors.</a:t>
            </a:r>
          </a:p>
          <a:p>
            <a:endParaRPr lang="en-AU" dirty="0"/>
          </a:p>
          <a:p>
            <a:r>
              <a:rPr lang="en-AU" dirty="0"/>
              <a:t>Less active motors means </a:t>
            </a:r>
            <a:r>
              <a:rPr lang="en-AU" b="1" dirty="0"/>
              <a:t>less force exerted within the fibre.</a:t>
            </a:r>
          </a:p>
          <a:p>
            <a:endParaRPr lang="en-AU" dirty="0"/>
          </a:p>
          <a:p>
            <a:r>
              <a:rPr lang="en-US" dirty="0"/>
              <a:t>It is clear, this factor is relevant to the contractility of the fiber especially as delta gets large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83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r>
              <a:rPr lang="en-US" dirty="0"/>
              <a:t>Therefore to find the proportion of active myosin we first consider that </a:t>
            </a:r>
            <a:r>
              <a:rPr lang="en-AU" dirty="0"/>
              <a:t>the </a:t>
            </a:r>
            <a:r>
              <a:rPr lang="en-AU" b="1" dirty="0"/>
              <a:t>probability</a:t>
            </a:r>
            <a:r>
              <a:rPr lang="en-AU" dirty="0"/>
              <a:t> of a motor being able to </a:t>
            </a:r>
            <a:r>
              <a:rPr lang="en-AU" b="1" dirty="0"/>
              <a:t>attach an overlapping filament </a:t>
            </a:r>
            <a:r>
              <a:rPr lang="en-AU" dirty="0"/>
              <a:t>is given by</a:t>
            </a:r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r>
              <a:rPr lang="en-AU" b="1" dirty="0"/>
              <a:t>The width of attachment “L - delta” over the width of the filament “L”.</a:t>
            </a:r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r>
              <a:rPr lang="en-AU" dirty="0"/>
              <a:t>We therefore find that the </a:t>
            </a:r>
            <a:r>
              <a:rPr lang="en-US" b="1" dirty="0"/>
              <a:t>proportion of motors </a:t>
            </a:r>
            <a:r>
              <a:rPr lang="en-US" dirty="0"/>
              <a:t>that will attach to the two filaments and will </a:t>
            </a:r>
            <a:r>
              <a:rPr lang="en-US" b="1" dirty="0"/>
              <a:t>therefore be active </a:t>
            </a:r>
            <a:r>
              <a:rPr lang="en-US" dirty="0"/>
              <a:t>is given by the </a:t>
            </a:r>
            <a:r>
              <a:rPr lang="en-US" b="1" dirty="0"/>
              <a:t>square of the above probability.</a:t>
            </a:r>
          </a:p>
          <a:p>
            <a:pPr defTabSz="495376">
              <a:defRPr/>
            </a:pPr>
            <a:endParaRPr lang="en-US" b="1" dirty="0"/>
          </a:p>
          <a:p>
            <a:pPr defTabSz="495376">
              <a:defRPr/>
            </a:pPr>
            <a:r>
              <a:rPr lang="en-US" b="1" dirty="0"/>
              <a:t>\\</a:t>
            </a:r>
          </a:p>
          <a:p>
            <a:pPr defTabSz="495376">
              <a:defRPr/>
            </a:pPr>
            <a:r>
              <a:rPr lang="en-AU" b="1" dirty="0"/>
              <a:t>By incorporating the additional factor of active myosin proportion </a:t>
            </a:r>
            <a:r>
              <a:rPr lang="en-AU" dirty="0"/>
              <a:t>with our original model we can now </a:t>
            </a:r>
            <a:r>
              <a:rPr lang="en-AU" b="1" dirty="0"/>
              <a:t>present our new model for contraction.</a:t>
            </a:r>
          </a:p>
          <a:p>
            <a:pPr defTabSz="495376">
              <a:defRPr/>
            </a:pPr>
            <a:endParaRPr lang="en-US" b="1" dirty="0"/>
          </a:p>
          <a:p>
            <a:pPr defTabSz="495376">
              <a:defRPr/>
            </a:pPr>
            <a:endParaRPr lang="en-US" b="1" dirty="0"/>
          </a:p>
          <a:p>
            <a:pPr defTabSz="495376">
              <a:defRPr/>
            </a:pPr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7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By now </a:t>
            </a:r>
            <a:r>
              <a:rPr lang="en-US" b="1" dirty="0"/>
              <a:t>comparing</a:t>
            </a:r>
            <a:r>
              <a:rPr lang="en-US" dirty="0"/>
              <a:t> our new </a:t>
            </a:r>
            <a:r>
              <a:rPr lang="en-US" b="1" dirty="0"/>
              <a:t>model</a:t>
            </a:r>
            <a:r>
              <a:rPr lang="en-US" dirty="0"/>
              <a:t> to the simulated </a:t>
            </a:r>
            <a:r>
              <a:rPr lang="en-US" b="1" dirty="0"/>
              <a:t>data</a:t>
            </a:r>
            <a:r>
              <a:rPr lang="en-US" dirty="0"/>
              <a:t> </a:t>
            </a:r>
          </a:p>
          <a:p>
            <a:endParaRPr lang="en-US" dirty="0"/>
          </a:p>
          <a:p>
            <a:pPr fontAlgn="auto">
              <a:spcAft>
                <a:spcPts val="0"/>
              </a:spcAft>
            </a:pPr>
            <a:r>
              <a:rPr lang="en-US" dirty="0"/>
              <a:t>We find that the </a:t>
            </a:r>
            <a:r>
              <a:rPr lang="en-AU" dirty="0"/>
              <a:t>models </a:t>
            </a:r>
            <a:r>
              <a:rPr lang="en-AU" b="1" dirty="0"/>
              <a:t>alignment is improved </a:t>
            </a:r>
            <a:r>
              <a:rPr lang="en-AU" dirty="0"/>
              <a:t>over the initial model </a:t>
            </a:r>
            <a:r>
              <a:rPr lang="en-AU" b="1" dirty="0"/>
              <a:t>especially for large delta</a:t>
            </a:r>
          </a:p>
          <a:p>
            <a:endParaRPr lang="en-US" b="1" dirty="0"/>
          </a:p>
          <a:p>
            <a:r>
              <a:rPr lang="en-US" b="0" dirty="0"/>
              <a:t>However, </a:t>
            </a:r>
            <a:r>
              <a:rPr lang="en-US" b="1" dirty="0"/>
              <a:t>the scaling is not accurate</a:t>
            </a:r>
            <a:r>
              <a:rPr lang="en-US" b="0" dirty="0"/>
              <a:t> due to the fact that we </a:t>
            </a:r>
            <a:r>
              <a:rPr lang="en-US" b="1" dirty="0"/>
              <a:t>have not accounted for dimensional constants</a:t>
            </a:r>
            <a:r>
              <a:rPr lang="en-US" b="0" dirty="0"/>
              <a:t>. Which should be </a:t>
            </a:r>
            <a:r>
              <a:rPr lang="en-US" b="1" dirty="0"/>
              <a:t>investigated with further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94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2875" y="768350"/>
            <a:ext cx="6818313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Thankyou for your </a:t>
            </a:r>
            <a:r>
              <a:rPr lang="en-US" altLang="en-US"/>
              <a:t>time today.</a:t>
            </a:r>
            <a:endParaRPr lang="en-US" altLang="en-US" dirty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804986" indent="-30961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38441" indent="-247688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733817" indent="-247688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229193" indent="-247688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724569" indent="-247688" defTabSz="4953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219945" indent="-247688" defTabSz="4953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715322" indent="-247688" defTabSz="4953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210698" indent="-247688" defTabSz="49537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97BBA1-4093-4BF7-98C2-FF9CC9DC463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b="1" dirty="0"/>
              <a:t>study these stress fibers </a:t>
            </a:r>
            <a:r>
              <a:rPr lang="en-US" dirty="0"/>
              <a:t>we develop a </a:t>
            </a:r>
            <a:r>
              <a:rPr lang="en-US" b="1" dirty="0"/>
              <a:t>1D linear model </a:t>
            </a:r>
            <a:r>
              <a:rPr lang="en-US" dirty="0"/>
              <a:t>of a stress fiber with </a:t>
            </a:r>
            <a:r>
              <a:rPr lang="en-US" b="1" dirty="0"/>
              <a:t>3 key components:</a:t>
            </a:r>
          </a:p>
          <a:p>
            <a:endParaRPr lang="en-US" b="1" dirty="0"/>
          </a:p>
          <a:p>
            <a:r>
              <a:rPr lang="en-US" b="1" dirty="0"/>
              <a:t>Actin filaments</a:t>
            </a:r>
          </a:p>
          <a:p>
            <a:r>
              <a:rPr lang="en-US" b="1" dirty="0"/>
              <a:t>Myosin motors</a:t>
            </a:r>
          </a:p>
          <a:p>
            <a:r>
              <a:rPr lang="en-US" b="1" dirty="0"/>
              <a:t>And focal adhesions.</a:t>
            </a:r>
          </a:p>
          <a:p>
            <a:endParaRPr lang="en-US" dirty="0"/>
          </a:p>
          <a:p>
            <a:r>
              <a:rPr lang="en-US" dirty="0"/>
              <a:t>Many </a:t>
            </a:r>
            <a:r>
              <a:rPr lang="en-US" b="1" dirty="0"/>
              <a:t>studies</a:t>
            </a:r>
            <a:r>
              <a:rPr lang="en-US" dirty="0"/>
              <a:t> have </a:t>
            </a:r>
            <a:r>
              <a:rPr lang="en-US" b="1" dirty="0"/>
              <a:t>shown</a:t>
            </a:r>
            <a:r>
              <a:rPr lang="en-US" dirty="0"/>
              <a:t> that these </a:t>
            </a:r>
            <a:r>
              <a:rPr lang="en-US" b="1" dirty="0"/>
              <a:t>components</a:t>
            </a:r>
            <a:r>
              <a:rPr lang="en-US" dirty="0"/>
              <a:t> are </a:t>
            </a:r>
            <a:r>
              <a:rPr lang="en-US" b="1" dirty="0"/>
              <a:t>essential</a:t>
            </a:r>
            <a:r>
              <a:rPr lang="en-US" dirty="0"/>
              <a:t> for stress fiber </a:t>
            </a:r>
            <a:r>
              <a:rPr lang="en-US" b="1" dirty="0"/>
              <a:t>contraction</a:t>
            </a:r>
            <a:r>
              <a:rPr lang="en-US" dirty="0"/>
              <a:t>, </a:t>
            </a:r>
            <a:r>
              <a:rPr lang="en-US" b="1" dirty="0"/>
              <a:t>thus they are the core components of our model.</a:t>
            </a:r>
          </a:p>
          <a:p>
            <a:endParaRPr lang="en-US" b="1" dirty="0"/>
          </a:p>
          <a:p>
            <a:r>
              <a:rPr lang="en-US" b="0" dirty="0"/>
              <a:t>An example of our model is shown above including these three components.</a:t>
            </a:r>
          </a:p>
          <a:p>
            <a:endParaRPr lang="en-US" b="0" dirty="0"/>
          </a:p>
          <a:p>
            <a:r>
              <a:rPr lang="en-US" b="0" dirty="0"/>
              <a:t>The polarity of the filaments purely indicates the direction that the filament is facing.</a:t>
            </a:r>
          </a:p>
          <a:p>
            <a:r>
              <a:rPr lang="en-US" b="0" dirty="0"/>
              <a:t>Positive filaments have their pointed ends towards the right adhesion whereas negative filaments are pointed to the left.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\\</a:t>
            </a:r>
          </a:p>
          <a:p>
            <a:pPr defTabSz="495376">
              <a:defRPr/>
            </a:pPr>
            <a:r>
              <a:rPr lang="en-AU" b="0" dirty="0"/>
              <a:t>To explain our components in more detail we have:</a:t>
            </a:r>
          </a:p>
          <a:p>
            <a:pPr defTabSz="495376">
              <a:defRPr/>
            </a:pPr>
            <a:endParaRPr lang="en-AU" b="1" dirty="0"/>
          </a:p>
          <a:p>
            <a:pPr defTabSz="495376">
              <a:defRPr/>
            </a:pPr>
            <a:r>
              <a:rPr lang="en-AU" b="1" dirty="0"/>
              <a:t>Actin filaments. </a:t>
            </a:r>
            <a:r>
              <a:rPr lang="en-AU" b="0" dirty="0"/>
              <a:t> which </a:t>
            </a:r>
            <a:r>
              <a:rPr lang="en-AU" dirty="0"/>
              <a:t>make up the backbone of the stress fibre</a:t>
            </a:r>
          </a:p>
          <a:p>
            <a:pPr defTabSz="495376">
              <a:defRPr/>
            </a:pPr>
            <a:r>
              <a:rPr lang="en-AU" dirty="0"/>
              <a:t>They have a barbed end &amp; a pointed end</a:t>
            </a:r>
          </a:p>
          <a:p>
            <a:pPr defTabSz="495376">
              <a:defRPr/>
            </a:pPr>
            <a:endParaRPr lang="en-AU" dirty="0"/>
          </a:p>
          <a:p>
            <a:pPr defTabSz="495376">
              <a:defRPr/>
            </a:pPr>
            <a:r>
              <a:rPr lang="en-AU" b="1" dirty="0"/>
              <a:t>Myosin motors. </a:t>
            </a:r>
            <a:r>
              <a:rPr lang="en-AU" b="0" dirty="0"/>
              <a:t>which </a:t>
            </a:r>
            <a:r>
              <a:rPr lang="en-AU" dirty="0"/>
              <a:t>move along the filaments controlling how the filaments move</a:t>
            </a:r>
          </a:p>
          <a:p>
            <a:pPr defTabSz="495376">
              <a:defRPr/>
            </a:pPr>
            <a:endParaRPr lang="en-AU" b="1" dirty="0"/>
          </a:p>
          <a:p>
            <a:r>
              <a:rPr lang="en-AU" b="1" dirty="0"/>
              <a:t>And Focal adhesions.</a:t>
            </a:r>
            <a:r>
              <a:rPr lang="en-AU" dirty="0"/>
              <a:t> which are the end points of the stress fibre </a:t>
            </a:r>
          </a:p>
          <a:p>
            <a:r>
              <a:rPr lang="en-AU" dirty="0"/>
              <a:t>These points are where the stress fibre grabs onto the cell's external environment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4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r>
              <a:rPr lang="en-AU" sz="1300" dirty="0"/>
              <a:t>Using these ideas we </a:t>
            </a:r>
            <a:r>
              <a:rPr lang="en-AU" sz="1300" b="1" dirty="0"/>
              <a:t>present</a:t>
            </a:r>
            <a:r>
              <a:rPr lang="en-AU" sz="1300" dirty="0"/>
              <a:t> </a:t>
            </a:r>
            <a:r>
              <a:rPr lang="en-AU" sz="1300" b="1" dirty="0"/>
              <a:t>an agent based </a:t>
            </a:r>
            <a:r>
              <a:rPr lang="en-AU" sz="1300" dirty="0"/>
              <a:t>model (where </a:t>
            </a:r>
            <a:r>
              <a:rPr lang="en-AU" sz="1300" b="1" dirty="0"/>
              <a:t>we consider each individual molecular player</a:t>
            </a:r>
            <a:r>
              <a:rPr lang="en-AU" sz="1300" dirty="0"/>
              <a:t>) to simulate the fibres. </a:t>
            </a:r>
          </a:p>
          <a:p>
            <a:pPr defTabSz="495376">
              <a:defRPr/>
            </a:pPr>
            <a:endParaRPr lang="en-AU" sz="1300" dirty="0"/>
          </a:p>
          <a:p>
            <a:pPr defTabSz="495376">
              <a:defRPr/>
            </a:pPr>
            <a:r>
              <a:rPr lang="en-AU" sz="1300" dirty="0"/>
              <a:t>This model is governed by a number of force balance equations.</a:t>
            </a:r>
          </a:p>
          <a:p>
            <a:pPr defTabSz="495376">
              <a:defRPr/>
            </a:pPr>
            <a:endParaRPr lang="en-AU" sz="1300" dirty="0"/>
          </a:p>
          <a:p>
            <a:r>
              <a:rPr lang="en-AU" sz="1300" dirty="0"/>
              <a:t>The </a:t>
            </a:r>
            <a:r>
              <a:rPr lang="en-AU" sz="1300" b="1" dirty="0"/>
              <a:t>first</a:t>
            </a:r>
            <a:r>
              <a:rPr lang="en-AU" sz="1300" dirty="0"/>
              <a:t> equation governs the Forces acting on each </a:t>
            </a:r>
            <a:r>
              <a:rPr lang="en-AU" sz="1300" b="1" dirty="0"/>
              <a:t>filament</a:t>
            </a:r>
            <a:r>
              <a:rPr lang="en-AU" sz="1300" dirty="0"/>
              <a:t> </a:t>
            </a:r>
            <a:r>
              <a:rPr lang="en-AU" sz="1300" dirty="0" err="1"/>
              <a:t>i</a:t>
            </a:r>
            <a:r>
              <a:rPr lang="en-AU" sz="1300" dirty="0"/>
              <a:t> of the N filaments</a:t>
            </a:r>
          </a:p>
          <a:p>
            <a:endParaRPr lang="en-AU" sz="1300" dirty="0"/>
          </a:p>
          <a:p>
            <a:r>
              <a:rPr lang="en-AU" sz="1300" dirty="0"/>
              <a:t>The </a:t>
            </a:r>
            <a:r>
              <a:rPr lang="en-AU" sz="1300" b="1" dirty="0"/>
              <a:t>second</a:t>
            </a:r>
            <a:r>
              <a:rPr lang="en-AU" sz="1300" dirty="0"/>
              <a:t> governs the Forces acting on each </a:t>
            </a:r>
            <a:r>
              <a:rPr lang="en-AU" sz="1300" b="1" dirty="0"/>
              <a:t>motor</a:t>
            </a:r>
            <a:r>
              <a:rPr lang="en-AU" sz="1300" dirty="0"/>
              <a:t> k of the M motors</a:t>
            </a:r>
          </a:p>
          <a:p>
            <a:endParaRPr lang="en-AU" sz="1300" dirty="0"/>
          </a:p>
          <a:p>
            <a:r>
              <a:rPr lang="en-AU" sz="1300" dirty="0"/>
              <a:t>And the </a:t>
            </a:r>
            <a:r>
              <a:rPr lang="en-AU" sz="1300" b="1" dirty="0"/>
              <a:t>last</a:t>
            </a:r>
            <a:r>
              <a:rPr lang="en-AU" sz="1300" dirty="0"/>
              <a:t> </a:t>
            </a:r>
            <a:r>
              <a:rPr lang="en-AU" sz="1300" b="1" dirty="0"/>
              <a:t>two</a:t>
            </a:r>
            <a:r>
              <a:rPr lang="en-AU" sz="1300" dirty="0"/>
              <a:t> equations are the force balances of each of the two </a:t>
            </a:r>
            <a:r>
              <a:rPr lang="en-AU" sz="1300" b="1" dirty="0"/>
              <a:t>focal</a:t>
            </a:r>
            <a:r>
              <a:rPr lang="en-AU" sz="1300" dirty="0"/>
              <a:t> </a:t>
            </a:r>
            <a:r>
              <a:rPr lang="en-AU" sz="1300" b="1" dirty="0"/>
              <a:t>adhesion</a:t>
            </a:r>
            <a:r>
              <a:rPr lang="en-AU" sz="1300" dirty="0"/>
              <a:t>.</a:t>
            </a:r>
          </a:p>
          <a:p>
            <a:endParaRPr lang="en-AU" sz="1300" dirty="0"/>
          </a:p>
          <a:p>
            <a:r>
              <a:rPr lang="en-AU" sz="1300" b="1" dirty="0"/>
              <a:t>There are five main forces that are considered in this model</a:t>
            </a:r>
          </a:p>
          <a:p>
            <a:endParaRPr lang="en-AU" sz="1300" dirty="0"/>
          </a:p>
          <a:p>
            <a:pPr defTabSz="495376">
              <a:defRPr/>
            </a:pPr>
            <a:endParaRPr lang="en-AU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8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first force</a:t>
            </a:r>
            <a:r>
              <a:rPr lang="en-US" dirty="0"/>
              <a:t> we consider is The drag force due to the </a:t>
            </a:r>
            <a:r>
              <a:rPr lang="en-US" b="1" dirty="0"/>
              <a:t>viscosity of the cells cytoplasm that the stress fiber resides in.</a:t>
            </a:r>
          </a:p>
          <a:p>
            <a:endParaRPr lang="en-US" b="1" dirty="0"/>
          </a:p>
          <a:p>
            <a:r>
              <a:rPr lang="en-US" dirty="0"/>
              <a:t>This </a:t>
            </a:r>
            <a:r>
              <a:rPr lang="en-US" b="1" dirty="0"/>
              <a:t>force</a:t>
            </a:r>
            <a:r>
              <a:rPr lang="en-US" dirty="0"/>
              <a:t> </a:t>
            </a:r>
            <a:r>
              <a:rPr lang="en-US" b="1" dirty="0"/>
              <a:t>opposes all filament movements.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0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second force </a:t>
            </a:r>
            <a:r>
              <a:rPr lang="en-US" dirty="0"/>
              <a:t>we label cross-linker friction.</a:t>
            </a:r>
          </a:p>
          <a:p>
            <a:endParaRPr lang="en-US" dirty="0"/>
          </a:p>
          <a:p>
            <a:r>
              <a:rPr lang="en-US" b="1" dirty="0"/>
              <a:t>Within stress </a:t>
            </a:r>
            <a:r>
              <a:rPr lang="en-US" b="1" dirty="0" err="1"/>
              <a:t>fibres</a:t>
            </a:r>
            <a:r>
              <a:rPr lang="en-US" b="1" dirty="0"/>
              <a:t> there are proteins </a:t>
            </a:r>
            <a:r>
              <a:rPr lang="en-US" dirty="0"/>
              <a:t>called </a:t>
            </a:r>
            <a:r>
              <a:rPr lang="en-US" b="1" dirty="0"/>
              <a:t>cross-linkers</a:t>
            </a:r>
            <a:r>
              <a:rPr lang="en-US" dirty="0"/>
              <a:t> that </a:t>
            </a:r>
            <a:r>
              <a:rPr lang="en-US" b="1" dirty="0"/>
              <a:t>form and connect between overlapping filaments, 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these </a:t>
            </a:r>
            <a:r>
              <a:rPr lang="en-US" b="1" dirty="0"/>
              <a:t>proteins inhibit the movement of the filaments </a:t>
            </a:r>
            <a:r>
              <a:rPr lang="en-US" dirty="0"/>
              <a:t>that they are attached to as they must be broken for the filaments to move away.</a:t>
            </a:r>
          </a:p>
          <a:p>
            <a:endParaRPr lang="en-US" dirty="0"/>
          </a:p>
          <a:p>
            <a:r>
              <a:rPr lang="en-US" b="1" dirty="0"/>
              <a:t>This leads to a ”friction” force between overlapping filaments.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6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Our third force </a:t>
            </a:r>
            <a:r>
              <a:rPr lang="en-US" dirty="0"/>
              <a:t>is the force </a:t>
            </a:r>
            <a:r>
              <a:rPr lang="en-US" b="1" dirty="0"/>
              <a:t>generated by the myosin motors </a:t>
            </a:r>
            <a:r>
              <a:rPr lang="en-US" dirty="0"/>
              <a:t>as they travel along the filament pairs.</a:t>
            </a:r>
          </a:p>
          <a:p>
            <a:endParaRPr lang="en-US" dirty="0"/>
          </a:p>
          <a:p>
            <a:r>
              <a:rPr lang="en-US" dirty="0"/>
              <a:t>This is the </a:t>
            </a:r>
            <a:r>
              <a:rPr lang="en-US" b="1" dirty="0"/>
              <a:t>main force that generates movement </a:t>
            </a:r>
            <a:r>
              <a:rPr lang="en-US" dirty="0"/>
              <a:t>within the fiber.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motor</a:t>
            </a:r>
            <a:r>
              <a:rPr lang="en-US" dirty="0"/>
              <a:t> </a:t>
            </a:r>
            <a:r>
              <a:rPr lang="en-US" b="1" dirty="0"/>
              <a:t>exerts</a:t>
            </a:r>
            <a:r>
              <a:rPr lang="en-US" dirty="0"/>
              <a:t> this force </a:t>
            </a:r>
            <a:r>
              <a:rPr lang="en-US" b="1" dirty="0"/>
              <a:t>on</a:t>
            </a:r>
            <a:r>
              <a:rPr lang="en-US" dirty="0"/>
              <a:t> the </a:t>
            </a:r>
            <a:r>
              <a:rPr lang="en-US" b="1" dirty="0"/>
              <a:t>filaments</a:t>
            </a:r>
            <a:r>
              <a:rPr lang="en-US" dirty="0"/>
              <a:t> but also </a:t>
            </a:r>
            <a:r>
              <a:rPr lang="en-US" b="1" dirty="0"/>
              <a:t>experiences</a:t>
            </a:r>
            <a:r>
              <a:rPr lang="en-US" dirty="0"/>
              <a:t> the </a:t>
            </a:r>
            <a:r>
              <a:rPr lang="en-US" b="1" dirty="0"/>
              <a:t>counteractive</a:t>
            </a:r>
            <a:r>
              <a:rPr lang="en-US" dirty="0"/>
              <a:t> force </a:t>
            </a:r>
            <a:r>
              <a:rPr lang="en-US" b="1" dirty="0"/>
              <a:t>itself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Resulting in both the filaments and motors experiencing this force.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8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fourth force </a:t>
            </a:r>
            <a:r>
              <a:rPr lang="en-US" dirty="0"/>
              <a:t>is the frictional force </a:t>
            </a:r>
            <a:r>
              <a:rPr lang="en-US" b="1" dirty="0"/>
              <a:t>between filaments and focal adhesions.</a:t>
            </a:r>
          </a:p>
          <a:p>
            <a:endParaRPr lang="en-US" dirty="0"/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Filaments that overlap focal adhesions </a:t>
            </a:r>
            <a:r>
              <a:rPr lang="en-US" b="0" i="0" dirty="0">
                <a:effectLst/>
                <a:latin typeface="Arial" panose="020B0604020202020204" pitchFamily="34" charset="0"/>
              </a:rPr>
              <a:t>experience </a:t>
            </a:r>
            <a:r>
              <a:rPr lang="en-US" b="1" i="0" dirty="0">
                <a:effectLst/>
                <a:latin typeface="Arial" panose="020B0604020202020204" pitchFamily="34" charset="0"/>
              </a:rPr>
              <a:t>a resistance as they climb out of the extracellular matrix</a:t>
            </a:r>
            <a:r>
              <a:rPr lang="en-US" b="0" i="0" dirty="0">
                <a:effectLst/>
                <a:latin typeface="Arial" panose="020B0604020202020204" pitchFamily="34" charset="0"/>
              </a:rPr>
              <a:t>, resulting </a:t>
            </a:r>
            <a:r>
              <a:rPr lang="en-US" b="1" i="0" dirty="0">
                <a:effectLst/>
                <a:latin typeface="Arial" panose="020B0604020202020204" pitchFamily="34" charset="0"/>
              </a:rPr>
              <a:t>in a frictional force between focal adhesions and overlapping filaments.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2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fifth and final force </a:t>
            </a:r>
            <a:r>
              <a:rPr lang="en-US" dirty="0"/>
              <a:t>is the focal adhesion </a:t>
            </a:r>
            <a:r>
              <a:rPr lang="en-US" b="1" dirty="0"/>
              <a:t>spring force </a:t>
            </a:r>
            <a:r>
              <a:rPr lang="en-US" dirty="0"/>
              <a:t>which is the force </a:t>
            </a:r>
            <a:r>
              <a:rPr lang="en-US" b="1" dirty="0"/>
              <a:t>that </a:t>
            </a:r>
            <a:r>
              <a:rPr lang="en-US" b="1" i="0" dirty="0">
                <a:effectLst/>
                <a:latin typeface="Arial" panose="020B0604020202020204" pitchFamily="34" charset="0"/>
              </a:rPr>
              <a:t>opposes the expansion and contraction of the stress fiber </a:t>
            </a:r>
            <a:r>
              <a:rPr lang="en-US" b="0" i="0" dirty="0"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aims to keep the fiber at its equilibrium length L.</a:t>
            </a:r>
          </a:p>
          <a:p>
            <a:endParaRPr lang="en-US" b="1" i="0" dirty="0"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By utilizing these equations, we can begin to  simulate the stress fiber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068DF5-795D-4014-9B42-975697A86D1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09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1273"/>
            <a:ext cx="10515600" cy="859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31FC2C-E1F8-4675-A029-E5BFB9CC8AAA}" type="datetimeFigureOut">
              <a:rPr lang="en-US" smtClean="0"/>
              <a:pPr>
                <a:defRPr/>
              </a:pPr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B9A7BC-68FE-4270-A9D0-7767E173B6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A042-FA27-3F40-95C0-3D6F64FBD445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1958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A9F6-44C9-8547-93FC-4F7E097D49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72837"/>
            <a:ext cx="10515600" cy="952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53491"/>
            <a:ext cx="10515600" cy="3973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958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731FC2C-E1F8-4675-A029-E5BFB9CC8AAA}" type="datetimeFigureOut">
              <a:rPr lang="en-US" smtClean="0"/>
              <a:pPr>
                <a:defRPr/>
              </a:pPr>
              <a:t>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983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B9A7BC-68FE-4270-A9D0-7767E173B6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0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083733" y="1938866"/>
            <a:ext cx="8957734" cy="3115734"/>
          </a:xfrm>
        </p:spPr>
        <p:txBody>
          <a:bodyPr/>
          <a:lstStyle/>
          <a:p>
            <a:r>
              <a:rPr lang="en-US" sz="3500" b="1" dirty="0">
                <a:solidFill>
                  <a:schemeClr val="bg1"/>
                </a:solidFill>
                <a:latin typeface="Arial"/>
                <a:cs typeface="Arial"/>
              </a:rPr>
              <a:t>Mathematical modelling and simulation of stress </a:t>
            </a:r>
            <a:r>
              <a:rPr lang="en-US" sz="3500" b="1" dirty="0" err="1">
                <a:solidFill>
                  <a:schemeClr val="bg1"/>
                </a:solidFill>
                <a:latin typeface="Arial"/>
                <a:cs typeface="Arial"/>
              </a:rPr>
              <a:t>fibres</a:t>
            </a:r>
            <a:r>
              <a:rPr lang="en-US" sz="3500" b="1" dirty="0">
                <a:solidFill>
                  <a:schemeClr val="bg1"/>
                </a:solidFill>
                <a:latin typeface="Arial"/>
                <a:cs typeface="Arial"/>
              </a:rPr>
              <a:t> in living cells</a:t>
            </a:r>
            <a:br>
              <a:rPr lang="en-AU" sz="3500" dirty="0">
                <a:solidFill>
                  <a:schemeClr val="bg1"/>
                </a:solidFill>
                <a:latin typeface="Arial"/>
                <a:cs typeface="Arial"/>
              </a:rPr>
            </a:br>
            <a:br>
              <a:rPr lang="en-AU" sz="2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3000" dirty="0">
                <a:solidFill>
                  <a:schemeClr val="bg1"/>
                </a:solidFill>
                <a:latin typeface="Arial"/>
                <a:cs typeface="Arial"/>
              </a:rPr>
              <a:t>Timothy Ryall</a:t>
            </a:r>
            <a:br>
              <a:rPr lang="en-AU" sz="3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500" dirty="0">
                <a:solidFill>
                  <a:schemeClr val="bg1"/>
                </a:solidFill>
                <a:latin typeface="Arial"/>
                <a:cs typeface="Arial"/>
              </a:rPr>
              <a:t>Supervised by Dietmar Oelz</a:t>
            </a:r>
            <a:br>
              <a:rPr lang="en-AU" sz="25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AU" sz="2500" dirty="0">
                <a:solidFill>
                  <a:schemeClr val="bg1"/>
                </a:solidFill>
                <a:latin typeface="Arial"/>
                <a:cs typeface="Arial"/>
              </a:rPr>
              <a:t>University of Queensland</a:t>
            </a:r>
            <a:endParaRPr lang="en-US" altLang="en-US" sz="2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D35B-5607-489B-9039-2B6CC99B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896" y="851011"/>
            <a:ext cx="10515600" cy="952789"/>
          </a:xfrm>
        </p:spPr>
        <p:txBody>
          <a:bodyPr/>
          <a:lstStyle/>
          <a:p>
            <a:r>
              <a:rPr lang="en-AU" i="1" dirty="0"/>
              <a:t>Example simulation</a:t>
            </a:r>
          </a:p>
        </p:txBody>
      </p:sp>
      <p:pic>
        <p:nvPicPr>
          <p:cNvPr id="3" name="example1">
            <a:hlinkClick r:id="" action="ppaction://media"/>
            <a:extLst>
              <a:ext uri="{FF2B5EF4-FFF2-40B4-BE49-F238E27FC236}">
                <a16:creationId xmlns:a16="http://schemas.microsoft.com/office/drawing/2014/main" id="{2DAD5597-CD34-4E31-A8AE-CF01FF4D3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7123" y="1775789"/>
            <a:ext cx="6937514" cy="46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"/>
    </mc:Choice>
    <mc:Fallback>
      <p:transition spd="slow" advTm="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607" y="1177159"/>
            <a:ext cx="9953295" cy="878802"/>
          </a:xfrm>
        </p:spPr>
        <p:txBody>
          <a:bodyPr/>
          <a:lstStyle/>
          <a:p>
            <a:r>
              <a:rPr lang="en-AU" dirty="0"/>
              <a:t>Initial simulations: </a:t>
            </a:r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74947F-616A-481E-A2A6-C5524E5B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079" y="2620833"/>
            <a:ext cx="4840550" cy="3227033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D9FAFA0-BB74-4D53-BAB6-0A82079E2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68" y="2678039"/>
            <a:ext cx="4914517" cy="3276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CCA4E-FB5D-4B0C-8AE0-5295A8663538}"/>
              </a:ext>
            </a:extLst>
          </p:cNvPr>
          <p:cNvSpPr txBox="1"/>
          <p:nvPr/>
        </p:nvSpPr>
        <p:spPr>
          <a:xfrm>
            <a:off x="1124606" y="1781107"/>
            <a:ext cx="7683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Expansion is favoured over contraction (Negative force ⇔ contraction)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829D5F-0716-45E0-8090-6DD46F3C8077}"/>
              </a:ext>
            </a:extLst>
          </p:cNvPr>
          <p:cNvSpPr txBox="1"/>
          <p:nvPr/>
        </p:nvSpPr>
        <p:spPr>
          <a:xfrm>
            <a:off x="1124605" y="6112651"/>
            <a:ext cx="7683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(no. filaments) N = 30,   (no. motors) M = 15</a:t>
            </a:r>
          </a:p>
        </p:txBody>
      </p:sp>
    </p:spTree>
    <p:extLst>
      <p:ext uri="{BB962C8B-B14F-4D97-AF65-F5344CB8AC3E}">
        <p14:creationId xmlns:p14="http://schemas.microsoft.com/office/powerpoint/2010/main" val="162977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88"/>
    </mc:Choice>
    <mc:Fallback>
      <p:transition spd="slow" advTm="2348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57" y="1373179"/>
            <a:ext cx="9953295" cy="878802"/>
          </a:xfrm>
        </p:spPr>
        <p:txBody>
          <a:bodyPr/>
          <a:lstStyle/>
          <a:p>
            <a:r>
              <a:rPr lang="en-AU" dirty="0"/>
              <a:t>Filament and motor movement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07" y="2046448"/>
            <a:ext cx="11052503" cy="1757947"/>
          </a:xfrm>
        </p:spPr>
        <p:txBody>
          <a:bodyPr>
            <a:normAutofit/>
          </a:bodyPr>
          <a:lstStyle/>
          <a:p>
            <a:r>
              <a:rPr lang="en-AU" dirty="0"/>
              <a:t>Motors attach to 2 overlapping filaments </a:t>
            </a:r>
          </a:p>
          <a:p>
            <a:r>
              <a:rPr lang="en-AU" dirty="0"/>
              <a:t>The motor moves to the barbed ends of both filaments </a:t>
            </a:r>
          </a:p>
          <a:p>
            <a:r>
              <a:rPr lang="en-AU" dirty="0"/>
              <a:t>When the motor reaches one of the barbed ends it will drop off</a:t>
            </a:r>
          </a:p>
          <a:p>
            <a:endParaRPr lang="en-AU" dirty="0"/>
          </a:p>
        </p:txBody>
      </p:sp>
      <p:pic>
        <p:nvPicPr>
          <p:cNvPr id="7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4BF8C9CC-0F7C-4CC3-8C68-0C0851B916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3934" b="21362"/>
          <a:stretch/>
        </p:blipFill>
        <p:spPr>
          <a:xfrm>
            <a:off x="2325230" y="3932578"/>
            <a:ext cx="7219503" cy="22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2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"/>
    </mc:Choice>
    <mc:Fallback>
      <p:transition spd="slow" advTm="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6" objId="7"/>
        <p14:stopEvt time="239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33" y="975111"/>
            <a:ext cx="9953295" cy="878802"/>
          </a:xfrm>
        </p:spPr>
        <p:txBody>
          <a:bodyPr/>
          <a:lstStyle/>
          <a:p>
            <a:r>
              <a:rPr lang="en-AU" dirty="0"/>
              <a:t>When does contraction occur?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32" y="1645999"/>
            <a:ext cx="11864535" cy="21120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After a motor attaches to a filament pair there are 2 phases: </a:t>
            </a:r>
          </a:p>
          <a:p>
            <a:r>
              <a:rPr lang="en-AU" dirty="0"/>
              <a:t>the contraction phase</a:t>
            </a:r>
          </a:p>
          <a:p>
            <a:r>
              <a:rPr lang="en-AU" dirty="0"/>
              <a:t>the expansion phase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Since motor attachment can be anywhere along the filament pair, the motor will in general spend more time in the expansion phase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fillemantes contract">
            <a:hlinkClick r:id="" action="ppaction://media"/>
            <a:extLst>
              <a:ext uri="{FF2B5EF4-FFF2-40B4-BE49-F238E27FC236}">
                <a16:creationId xmlns:a16="http://schemas.microsoft.com/office/drawing/2014/main" id="{875BF630-C26D-4468-81DC-D5072D555F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014" t="27161" r="9176" b="36419"/>
          <a:stretch/>
        </p:blipFill>
        <p:spPr>
          <a:xfrm>
            <a:off x="692614" y="4534535"/>
            <a:ext cx="4574953" cy="1092200"/>
          </a:xfrm>
          <a:prstGeom prst="rect">
            <a:avLst/>
          </a:prstGeom>
        </p:spPr>
      </p:pic>
      <p:pic>
        <p:nvPicPr>
          <p:cNvPr id="5" name="filaemtrns expand">
            <a:hlinkClick r:id="" action="ppaction://media"/>
            <a:extLst>
              <a:ext uri="{FF2B5EF4-FFF2-40B4-BE49-F238E27FC236}">
                <a16:creationId xmlns:a16="http://schemas.microsoft.com/office/drawing/2014/main" id="{3F7F1A69-46EA-40CF-988F-780314C860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26396" b="36104"/>
          <a:stretch/>
        </p:blipFill>
        <p:spPr>
          <a:xfrm>
            <a:off x="5406288" y="4485589"/>
            <a:ext cx="5177836" cy="109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7CDDC4-53AF-42ED-A32E-B935730F16A8}"/>
              </a:ext>
            </a:extLst>
          </p:cNvPr>
          <p:cNvSpPr txBox="1">
            <a:spLocks/>
          </p:cNvSpPr>
          <p:nvPr/>
        </p:nvSpPr>
        <p:spPr>
          <a:xfrm>
            <a:off x="1291269" y="3796692"/>
            <a:ext cx="2905527" cy="516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Contraction phase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F49810-D222-41E8-A270-536478108BCB}"/>
              </a:ext>
            </a:extLst>
          </p:cNvPr>
          <p:cNvSpPr txBox="1">
            <a:spLocks/>
          </p:cNvSpPr>
          <p:nvPr/>
        </p:nvSpPr>
        <p:spPr>
          <a:xfrm>
            <a:off x="6542442" y="3758019"/>
            <a:ext cx="2905527" cy="516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AU" sz="2400" b="1" dirty="0">
                <a:solidFill>
                  <a:srgbClr val="F49696"/>
                </a:solidFill>
              </a:rPr>
              <a:t>Expansion</a:t>
            </a:r>
            <a:r>
              <a:rPr lang="en-AU" sz="2400" dirty="0">
                <a:solidFill>
                  <a:srgbClr val="F49696"/>
                </a:solidFill>
              </a:rPr>
              <a:t> </a:t>
            </a:r>
            <a:r>
              <a:rPr lang="en-AU" sz="2400" b="1" dirty="0">
                <a:solidFill>
                  <a:srgbClr val="F49696"/>
                </a:solidFill>
              </a:rPr>
              <a:t>phase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CD17388-81F6-47BA-8FD2-B340F5FED4FD}"/>
              </a:ext>
            </a:extLst>
          </p:cNvPr>
          <p:cNvSpPr txBox="1">
            <a:spLocks/>
          </p:cNvSpPr>
          <p:nvPr/>
        </p:nvSpPr>
        <p:spPr>
          <a:xfrm>
            <a:off x="696590" y="5577789"/>
            <a:ext cx="4640337" cy="878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AU" dirty="0"/>
              <a:t>Motor is between the attachment point and the centre of the filaments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A261E0-3744-4CAD-8E94-C004F31D0299}"/>
              </a:ext>
            </a:extLst>
          </p:cNvPr>
          <p:cNvSpPr txBox="1">
            <a:spLocks/>
          </p:cNvSpPr>
          <p:nvPr/>
        </p:nvSpPr>
        <p:spPr>
          <a:xfrm>
            <a:off x="5886087" y="5577789"/>
            <a:ext cx="4045314" cy="878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AU" dirty="0"/>
              <a:t>Motor is between the centre and the barbed ends of the filaments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8902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"/>
    </mc:Choice>
    <mc:Fallback>
      <p:transition spd="slow" advTm="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9" objId="4"/>
        <p14:playEvt time="69" objId="5"/>
        <p14:stopEvt time="350" objId="4"/>
        <p14:stopEvt time="350" objId="5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950" y="972208"/>
            <a:ext cx="9953295" cy="878802"/>
          </a:xfrm>
        </p:spPr>
        <p:txBody>
          <a:bodyPr/>
          <a:lstStyle/>
          <a:p>
            <a:r>
              <a:rPr lang="en-AU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951" y="1584421"/>
            <a:ext cx="9953295" cy="2958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We propose a solution to the contraction problem:</a:t>
            </a:r>
          </a:p>
          <a:p>
            <a:pPr marL="0" indent="0">
              <a:buNone/>
            </a:pPr>
            <a:endParaRPr lang="en-AU" sz="2400" b="1" dirty="0"/>
          </a:p>
          <a:p>
            <a:pPr marL="0" indent="0">
              <a:buNone/>
            </a:pPr>
            <a:r>
              <a:rPr lang="en-AU" sz="2400" b="1" dirty="0"/>
              <a:t>Early motor drop offs</a:t>
            </a:r>
          </a:p>
          <a:p>
            <a:r>
              <a:rPr lang="en-AU" sz="2400" dirty="0"/>
              <a:t>We have motors drop off a distance </a:t>
            </a:r>
            <a:r>
              <a:rPr lang="en-AU" sz="2400" b="1" dirty="0"/>
              <a:t>𝛿</a:t>
            </a:r>
            <a:r>
              <a:rPr lang="en-AU" sz="2400" dirty="0"/>
              <a:t> away from the barbed end</a:t>
            </a:r>
          </a:p>
          <a:p>
            <a:r>
              <a:rPr lang="en-AU" sz="2400" dirty="0"/>
              <a:t>This will shorten the expansion phase </a:t>
            </a:r>
          </a:p>
          <a:p>
            <a:r>
              <a:rPr lang="en-AU" sz="2400" dirty="0"/>
              <a:t>increasing overall contraction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8" name="MOTOR DROP OFF">
            <a:hlinkClick r:id="" action="ppaction://media"/>
            <a:extLst>
              <a:ext uri="{FF2B5EF4-FFF2-40B4-BE49-F238E27FC236}">
                <a16:creationId xmlns:a16="http://schemas.microsoft.com/office/drawing/2014/main" id="{431A56EE-621F-4810-B264-81CC91B1F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405" b="16928"/>
          <a:stretch/>
        </p:blipFill>
        <p:spPr>
          <a:xfrm>
            <a:off x="3361266" y="4419600"/>
            <a:ext cx="4656667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6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"/>
    </mc:Choice>
    <mc:Fallback>
      <p:transition spd="slow" advTm="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" objId="8"/>
        <p14:stopEvt time="821" objId="8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607" y="1177159"/>
            <a:ext cx="9953295" cy="878802"/>
          </a:xfrm>
        </p:spPr>
        <p:txBody>
          <a:bodyPr/>
          <a:lstStyle/>
          <a:p>
            <a:r>
              <a:rPr lang="en-AU" dirty="0"/>
              <a:t>Origins of early motor drop-offs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607" y="2111971"/>
            <a:ext cx="9953295" cy="1583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stems from a paper on flexible actin filaments </a:t>
            </a:r>
            <a:r>
              <a:rPr lang="en-US" i="1" dirty="0"/>
              <a:t>(Tam, 2022):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Tam showed that as myosin travels along the filaments, the filaments buckle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Resulting in the motor to dropping off early before reaching the barbed ends.</a:t>
            </a:r>
            <a:endParaRPr lang="en-AU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E12E3FA-94D8-48DE-AFFB-2BA79FAA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92" y="4032801"/>
            <a:ext cx="10113610" cy="16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5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"/>
    </mc:Choice>
    <mc:Fallback>
      <p:transition spd="slow" advTm="72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607" y="1177159"/>
            <a:ext cx="9953295" cy="878802"/>
          </a:xfrm>
        </p:spPr>
        <p:txBody>
          <a:bodyPr/>
          <a:lstStyle/>
          <a:p>
            <a:r>
              <a:rPr lang="en-AU" dirty="0"/>
              <a:t>After implementing early motor drop-offs: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607" y="6149256"/>
            <a:ext cx="9953295" cy="988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>
                <a:latin typeface="Calibri" pitchFamily="34" charset="0"/>
                <a:cs typeface="Arial" charset="0"/>
              </a:rPr>
              <a:t>Example above is using </a:t>
            </a:r>
            <a:r>
              <a:rPr lang="en-AU" sz="1800" b="1" dirty="0">
                <a:latin typeface="Calibri" pitchFamily="34" charset="0"/>
                <a:cs typeface="Arial" charset="0"/>
              </a:rPr>
              <a:t>𝛿 = 1 </a:t>
            </a:r>
            <a:r>
              <a:rPr lang="en-AU" sz="1800" dirty="0">
                <a:latin typeface="Calibri" pitchFamily="34" charset="0"/>
                <a:cs typeface="Arial" charset="0"/>
              </a:rPr>
              <a:t>(filament length = 2)</a:t>
            </a:r>
            <a:endParaRPr lang="en-AU" sz="1800" b="1" dirty="0">
              <a:latin typeface="Calibri" pitchFamily="34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CCA4E-FB5D-4B0C-8AE0-5295A8663538}"/>
              </a:ext>
            </a:extLst>
          </p:cNvPr>
          <p:cNvSpPr txBox="1"/>
          <p:nvPr/>
        </p:nvSpPr>
        <p:spPr>
          <a:xfrm>
            <a:off x="1124606" y="1781107"/>
            <a:ext cx="7683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Contraction is greatly improved (Negative force ⇔ contraction)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79AC3A2-B018-4664-8C81-2909EDB33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68" y="2678039"/>
            <a:ext cx="4914515" cy="3276344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7C9D9EBA-488B-4161-B157-05D20BBA3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079" y="2620833"/>
            <a:ext cx="4840550" cy="32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0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30"/>
    </mc:Choice>
    <mc:Fallback>
      <p:transition spd="slow" advTm="3333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06" y="1173747"/>
            <a:ext cx="3980793" cy="1582974"/>
          </a:xfrm>
        </p:spPr>
        <p:txBody>
          <a:bodyPr>
            <a:normAutofit/>
          </a:bodyPr>
          <a:lstStyle/>
          <a:p>
            <a:r>
              <a:rPr lang="en-AU" dirty="0"/>
              <a:t>Relationship between Motor drop offs and Contraction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CCA4E-FB5D-4B0C-8AE0-5295A8663538}"/>
              </a:ext>
            </a:extLst>
          </p:cNvPr>
          <p:cNvSpPr txBox="1"/>
          <p:nvPr/>
        </p:nvSpPr>
        <p:spPr>
          <a:xfrm>
            <a:off x="896006" y="2694000"/>
            <a:ext cx="7683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With filaments of length l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CFD90-1516-4DBD-8E6D-8E3DBF637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18" y="1072148"/>
            <a:ext cx="5375915" cy="5363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2C01A-AF8E-4803-888A-4E406D8FB048}"/>
              </a:ext>
            </a:extLst>
          </p:cNvPr>
          <p:cNvSpPr txBox="1"/>
          <p:nvPr/>
        </p:nvSpPr>
        <p:spPr>
          <a:xfrm>
            <a:off x="947015" y="3794669"/>
            <a:ext cx="40893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Can we develop an equation for this relationship?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Will it match simulation results?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To do this we covert to a fluid-type continuum model </a:t>
            </a:r>
          </a:p>
        </p:txBody>
      </p:sp>
    </p:spTree>
    <p:extLst>
      <p:ext uri="{BB962C8B-B14F-4D97-AF65-F5344CB8AC3E}">
        <p14:creationId xmlns:p14="http://schemas.microsoft.com/office/powerpoint/2010/main" val="36894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607" y="1177159"/>
            <a:ext cx="9953295" cy="878802"/>
          </a:xfrm>
        </p:spPr>
        <p:txBody>
          <a:bodyPr/>
          <a:lstStyle/>
          <a:p>
            <a:r>
              <a:rPr lang="en-AU" dirty="0"/>
              <a:t>Convert from agent based to continuum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459" y="2055961"/>
            <a:ext cx="10920248" cy="1286132"/>
          </a:xfrm>
        </p:spPr>
        <p:txBody>
          <a:bodyPr>
            <a:normAutofit/>
          </a:bodyPr>
          <a:lstStyle/>
          <a:p>
            <a:r>
              <a:rPr lang="en-AU" sz="2400" dirty="0"/>
              <a:t>Instead of considering interactions between each individual filament</a:t>
            </a:r>
          </a:p>
          <a:p>
            <a:endParaRPr lang="en-AU" sz="2400" dirty="0"/>
          </a:p>
          <a:p>
            <a:r>
              <a:rPr lang="en-AU" sz="2400" dirty="0"/>
              <a:t>We consider the groups of filaments and motors as fluid type substances.</a:t>
            </a:r>
          </a:p>
        </p:txBody>
      </p:sp>
    </p:spTree>
    <p:extLst>
      <p:ext uri="{BB962C8B-B14F-4D97-AF65-F5344CB8AC3E}">
        <p14:creationId xmlns:p14="http://schemas.microsoft.com/office/powerpoint/2010/main" val="281730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7159"/>
            <a:ext cx="9953295" cy="878802"/>
          </a:xfrm>
        </p:spPr>
        <p:txBody>
          <a:bodyPr/>
          <a:lstStyle/>
          <a:p>
            <a:r>
              <a:rPr lang="en-AU" dirty="0"/>
              <a:t>Features of the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6690C-BF56-4B49-9704-7824E3E7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492"/>
            <a:ext cx="7958667" cy="4510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</a:t>
            </a:r>
            <a:r>
              <a:rPr lang="en-AU" dirty="0"/>
              <a:t>define several quantities; the important ones are as follows: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AA804-4711-4F19-BBAB-BE6F695B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3205"/>
            <a:ext cx="1597296" cy="1847852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5481263-598F-4166-B477-B6C38769FB94}"/>
              </a:ext>
            </a:extLst>
          </p:cNvPr>
          <p:cNvSpPr txBox="1">
            <a:spLocks/>
          </p:cNvSpPr>
          <p:nvPr/>
        </p:nvSpPr>
        <p:spPr>
          <a:xfrm>
            <a:off x="1343296" y="2773025"/>
            <a:ext cx="7958667" cy="451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AU" sz="1800" dirty="0"/>
              <a:t>Denotes the length of the actin filaments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sz="1800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sz="18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2EA73D9-E190-49D6-ABBB-175C89987734}"/>
              </a:ext>
            </a:extLst>
          </p:cNvPr>
          <p:cNvSpPr txBox="1">
            <a:spLocks/>
          </p:cNvSpPr>
          <p:nvPr/>
        </p:nvSpPr>
        <p:spPr>
          <a:xfrm>
            <a:off x="1343296" y="3410077"/>
            <a:ext cx="7958667" cy="451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AU" sz="1800" dirty="0"/>
              <a:t>Denotes motor drop-off distance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sz="1800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sz="18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6418FE4-3C08-4E8E-A2F0-B0F6305A4923}"/>
              </a:ext>
            </a:extLst>
          </p:cNvPr>
          <p:cNvSpPr txBox="1">
            <a:spLocks/>
          </p:cNvSpPr>
          <p:nvPr/>
        </p:nvSpPr>
        <p:spPr>
          <a:xfrm>
            <a:off x="2116666" y="4083686"/>
            <a:ext cx="3535989" cy="235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800" dirty="0"/>
              <a:t>Represents the density of motors 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at position </a:t>
            </a:r>
            <a:r>
              <a:rPr lang="en-US" sz="1800" b="1" i="1" dirty="0"/>
              <a:t>x</a:t>
            </a:r>
            <a:r>
              <a:rPr lang="en-US" sz="1800" dirty="0"/>
              <a:t> and time </a:t>
            </a:r>
            <a:r>
              <a:rPr lang="en-US" sz="1800" b="1" dirty="0"/>
              <a:t>t 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that are connected filaments where barbed ends are distance </a:t>
            </a:r>
            <a:r>
              <a:rPr lang="en-US" sz="1800" b="1" i="1" dirty="0"/>
              <a:t>d</a:t>
            </a:r>
            <a:r>
              <a:rPr lang="en-US" sz="1800" dirty="0"/>
              <a:t> away from </a:t>
            </a:r>
            <a:r>
              <a:rPr lang="en-US" sz="1800" b="1" i="1" dirty="0"/>
              <a:t>x</a:t>
            </a:r>
            <a:endParaRPr lang="en-AU" sz="1800" b="1" i="1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DB0C7D-6E3C-4506-9F68-89507D49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324" y="3121597"/>
            <a:ext cx="4401164" cy="290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830E3-97EA-48FF-8425-A52BA9C76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769" y="5806251"/>
            <a:ext cx="1185756" cy="4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123" y="1177159"/>
            <a:ext cx="9953295" cy="878802"/>
          </a:xfrm>
        </p:spPr>
        <p:txBody>
          <a:bodyPr/>
          <a:lstStyle/>
          <a:p>
            <a:r>
              <a:rPr lang="en-AU" dirty="0"/>
              <a:t>What are stress fibres?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123" y="2054239"/>
            <a:ext cx="5110877" cy="397460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Stress fibres allow a variety of different cells to move through expansion and contraction of the fibres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5B0C4-FABD-4496-A85D-65C44161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70" y="3429000"/>
            <a:ext cx="2345635" cy="23655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385B81-CE00-45D8-A727-AB5E6C287269}"/>
              </a:ext>
            </a:extLst>
          </p:cNvPr>
          <p:cNvSpPr txBox="1"/>
          <p:nvPr/>
        </p:nvSpPr>
        <p:spPr>
          <a:xfrm>
            <a:off x="823437" y="5794513"/>
            <a:ext cx="2558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200" b="1" dirty="0"/>
              <a:t>Stress fibres</a:t>
            </a:r>
            <a:r>
              <a:rPr lang="de-DE" sz="1200" dirty="0"/>
              <a:t>, Wei Wei Luo, Mechanobiology Institute, Singapore</a:t>
            </a:r>
            <a:endParaRPr lang="en-AU" sz="1200" dirty="0"/>
          </a:p>
        </p:txBody>
      </p:sp>
      <p:pic>
        <p:nvPicPr>
          <p:cNvPr id="16" name="Picture 15" descr="A picture containing text, x-ray film&#10;&#10;Description automatically generated">
            <a:extLst>
              <a:ext uri="{FF2B5EF4-FFF2-40B4-BE49-F238E27FC236}">
                <a16:creationId xmlns:a16="http://schemas.microsoft.com/office/drawing/2014/main" id="{A6A9E28B-359A-4083-95BE-C1212011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79" y="1810041"/>
            <a:ext cx="2438740" cy="22482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C739D4-4F37-48D7-A6A9-CFB21D2DD101}"/>
              </a:ext>
            </a:extLst>
          </p:cNvPr>
          <p:cNvSpPr txBox="1"/>
          <p:nvPr/>
        </p:nvSpPr>
        <p:spPr>
          <a:xfrm>
            <a:off x="7897853" y="1163710"/>
            <a:ext cx="2287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200" b="1" dirty="0"/>
              <a:t>Stress fibres in an animal cell</a:t>
            </a:r>
            <a:r>
              <a:rPr lang="de-DE" sz="1200" dirty="0"/>
              <a:t>, Sari Tojkander, institute of Biotechnology, Finland</a:t>
            </a:r>
            <a:endParaRPr lang="en-A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48179-532C-41A2-967E-822BC0464C7F}"/>
              </a:ext>
            </a:extLst>
          </p:cNvPr>
          <p:cNvSpPr txBox="1"/>
          <p:nvPr/>
        </p:nvSpPr>
        <p:spPr>
          <a:xfrm>
            <a:off x="4378817" y="4458665"/>
            <a:ext cx="698974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100" dirty="0">
                <a:latin typeface="+mn-lt"/>
                <a:cs typeface="+mn-cs"/>
              </a:rPr>
              <a:t>It is difficult to visualise how stress fibres contract</a:t>
            </a:r>
          </a:p>
          <a:p>
            <a:pPr marL="0" indent="0">
              <a:buNone/>
            </a:pPr>
            <a:endParaRPr lang="en-AU" sz="2100" dirty="0">
              <a:latin typeface="+mn-lt"/>
              <a:cs typeface="+mn-cs"/>
            </a:endParaRPr>
          </a:p>
          <a:p>
            <a:r>
              <a:rPr lang="en-US" sz="2100" b="1" dirty="0">
                <a:latin typeface="+mn-lt"/>
                <a:cs typeface="+mn-cs"/>
              </a:rPr>
              <a:t>The aim of this research </a:t>
            </a:r>
            <a:r>
              <a:rPr lang="en-US" sz="2100" dirty="0">
                <a:latin typeface="+mn-lt"/>
                <a:cs typeface="+mn-cs"/>
              </a:rPr>
              <a:t>is to use modelling and simulation to gain insight on how this contraction occurs.</a:t>
            </a:r>
          </a:p>
          <a:p>
            <a:pPr marL="0" indent="0">
              <a:buNone/>
            </a:pPr>
            <a:endParaRPr lang="en-AU" sz="21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36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7159"/>
            <a:ext cx="9953295" cy="878802"/>
          </a:xfrm>
        </p:spPr>
        <p:txBody>
          <a:bodyPr/>
          <a:lstStyle/>
          <a:p>
            <a:r>
              <a:rPr lang="en-AU" dirty="0"/>
              <a:t>First model for contractile force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6690C-BF56-4B49-9704-7824E3E7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492"/>
            <a:ext cx="10243088" cy="4323322"/>
          </a:xfrm>
        </p:spPr>
        <p:txBody>
          <a:bodyPr>
            <a:normAutofit/>
          </a:bodyPr>
          <a:lstStyle/>
          <a:p>
            <a:r>
              <a:rPr lang="en-AU" dirty="0"/>
              <a:t>When myosin towards pointed end → contraction</a:t>
            </a:r>
          </a:p>
          <a:p>
            <a:r>
              <a:rPr lang="en-AU" dirty="0"/>
              <a:t>When myosin towards barbed end → expansion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Therefore we can construct model using </a:t>
            </a:r>
            <a:r>
              <a:rPr lang="en-AU" b="1" dirty="0"/>
              <a:t>average myosin position </a:t>
            </a:r>
            <a:r>
              <a:rPr lang="en-AU" dirty="0"/>
              <a:t>to predict contractile force.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5B4CD-C5CA-4D4A-93C3-C3887916A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901" y="4572154"/>
            <a:ext cx="5403892" cy="17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EC3FF-79DF-44F6-9588-D1D4B85C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Average myosin position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1A04BA-0197-41E9-9923-A951158E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80" y="2492123"/>
            <a:ext cx="2119226" cy="1041654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CD29C94-D8CA-4636-865F-7DDBE9ED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825"/>
            <a:ext cx="5499847" cy="702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We take expected value of myosin position along the filament pair and normalise it.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3ECD75-C123-4182-826D-44044C9AC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43" y="3372491"/>
            <a:ext cx="2563609" cy="888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6AEFD3-7B25-4CB8-9378-AC7E0FD10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52859"/>
            <a:ext cx="1285700" cy="74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05501-5649-46DF-B0A6-7D0C124F7E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73"/>
          <a:stretch/>
        </p:blipFill>
        <p:spPr>
          <a:xfrm>
            <a:off x="6785722" y="5256752"/>
            <a:ext cx="4568078" cy="1172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E8260-835C-4E05-9113-6500EB68D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447" y="1060159"/>
            <a:ext cx="4678910" cy="4216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D531BE-3EA3-4BE0-A683-650B202A03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049"/>
          <a:stretch/>
        </p:blipFill>
        <p:spPr>
          <a:xfrm>
            <a:off x="838200" y="5341197"/>
            <a:ext cx="2102522" cy="761470"/>
          </a:xfrm>
          <a:prstGeom prst="rect">
            <a:avLst/>
          </a:prstGeom>
        </p:spPr>
      </p:pic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FABDFFB-F91F-4280-901F-6CB14EB925D2}"/>
              </a:ext>
            </a:extLst>
          </p:cNvPr>
          <p:cNvSpPr txBox="1">
            <a:spLocks/>
          </p:cNvSpPr>
          <p:nvPr/>
        </p:nvSpPr>
        <p:spPr>
          <a:xfrm>
            <a:off x="763495" y="5090936"/>
            <a:ext cx="5499847" cy="702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AU" dirty="0"/>
              <a:t>Translating to measure contraction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49CB6-F6BF-44E5-A7A7-377CA3626AE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5000"/>
          </a:blip>
          <a:srcRect l="1843" r="3726"/>
          <a:stretch/>
        </p:blipFill>
        <p:spPr>
          <a:xfrm flipH="1">
            <a:off x="7684316" y="3814636"/>
            <a:ext cx="2827090" cy="4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6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EC3FF-79DF-44F6-9588-D1D4B85C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907474"/>
            <a:ext cx="10515600" cy="952789"/>
          </a:xfrm>
        </p:spPr>
        <p:txBody>
          <a:bodyPr/>
          <a:lstStyle/>
          <a:p>
            <a:r>
              <a:rPr lang="en-AU" dirty="0"/>
              <a:t>First model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CD29C94-D8CA-4636-865F-7DDBE9ED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661841"/>
            <a:ext cx="10243088" cy="432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Comparing our model with the simulation data we have: 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50195-99C2-4A97-B32C-7D04A11EC416}"/>
              </a:ext>
            </a:extLst>
          </p:cNvPr>
          <p:cNvSpPr txBox="1"/>
          <p:nvPr/>
        </p:nvSpPr>
        <p:spPr>
          <a:xfrm>
            <a:off x="474133" y="5985163"/>
            <a:ext cx="746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</a:t>
            </a:r>
            <a:r>
              <a:rPr lang="en-AU" b="1" dirty="0"/>
              <a:t>green region is the region of expansion </a:t>
            </a:r>
            <a:r>
              <a:rPr lang="en-AU" dirty="0"/>
              <a:t>predicted by the model 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5C54CB1-072F-4663-A41A-14DC51E1AEFF}"/>
              </a:ext>
            </a:extLst>
          </p:cNvPr>
          <p:cNvSpPr txBox="1">
            <a:spLocks/>
          </p:cNvSpPr>
          <p:nvPr/>
        </p:nvSpPr>
        <p:spPr>
          <a:xfrm>
            <a:off x="8610097" y="2836077"/>
            <a:ext cx="3494868" cy="4323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AU" dirty="0"/>
              <a:t>Correctly predicts the region of contraction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AU" dirty="0"/>
          </a:p>
          <a:p>
            <a:pPr fontAlgn="auto">
              <a:spcAft>
                <a:spcPts val="0"/>
              </a:spcAft>
            </a:pPr>
            <a:r>
              <a:rPr lang="en-AU" dirty="0"/>
              <a:t>As 𝛿 becomes large the model’s fit to the simulated relationship deviates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E427D-4B2B-4DFF-9298-80F79F042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67" y="2027125"/>
            <a:ext cx="7947927" cy="37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62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7159"/>
            <a:ext cx="9953295" cy="878802"/>
          </a:xfrm>
        </p:spPr>
        <p:txBody>
          <a:bodyPr/>
          <a:lstStyle/>
          <a:p>
            <a:r>
              <a:rPr lang="en-AU" dirty="0"/>
              <a:t>Second model for contractile force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6690C-BF56-4B49-9704-7824E3E7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492"/>
            <a:ext cx="10243088" cy="432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We now additionally consider the </a:t>
            </a:r>
            <a:r>
              <a:rPr lang="en-AU" b="1" dirty="0"/>
              <a:t>proportion of active myosin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As 𝛿 increases the width of a filament that myosin can attach to decreases.</a:t>
            </a:r>
          </a:p>
          <a:p>
            <a:r>
              <a:rPr lang="en-AU" dirty="0"/>
              <a:t>Resulting in less active myosin motors.</a:t>
            </a:r>
          </a:p>
          <a:p>
            <a:r>
              <a:rPr lang="en-AU" dirty="0"/>
              <a:t>Means less force exerted within the fibre.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B45D6-838C-4FFF-9099-DB139A229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24" b="12358"/>
          <a:stretch/>
        </p:blipFill>
        <p:spPr>
          <a:xfrm>
            <a:off x="3481805" y="4231007"/>
            <a:ext cx="4284658" cy="22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EC3FF-79DF-44F6-9588-D1D4B85C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Proportion of active myosin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CD29C94-D8CA-4636-865F-7DDBE9ED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34" y="1698917"/>
            <a:ext cx="5204154" cy="579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probability of motor attachment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C9F810B-08C0-435E-B42A-5E13498B74DC}"/>
              </a:ext>
            </a:extLst>
          </p:cNvPr>
          <p:cNvSpPr txBox="1">
            <a:spLocks/>
          </p:cNvSpPr>
          <p:nvPr/>
        </p:nvSpPr>
        <p:spPr>
          <a:xfrm>
            <a:off x="793234" y="3206330"/>
            <a:ext cx="5982583" cy="79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AU" dirty="0"/>
              <a:t>The proportion of motors that will attach to two filaments and is therefore </a:t>
            </a:r>
            <a:r>
              <a:rPr lang="en-AU" b="1" dirty="0"/>
              <a:t>active</a:t>
            </a:r>
            <a:r>
              <a:rPr lang="en-AU" dirty="0"/>
              <a:t> is given by</a:t>
            </a:r>
          </a:p>
          <a:p>
            <a:pPr fontAlgn="auto">
              <a:spcAft>
                <a:spcPts val="0"/>
              </a:spcAft>
            </a:pPr>
            <a:endParaRPr lang="en-AU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95CB13-FD81-49C9-89DF-EFEF39019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339" y="2078047"/>
            <a:ext cx="1353943" cy="835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18B437-D486-4CD1-8FD5-9D6B0E996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444" y="3917869"/>
            <a:ext cx="1170212" cy="79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42C90-2B27-4F7B-AC17-49EEAF32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212" y="1475126"/>
            <a:ext cx="4795611" cy="4479732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075E857-93F2-439A-8395-3C1CA813113D}"/>
              </a:ext>
            </a:extLst>
          </p:cNvPr>
          <p:cNvSpPr txBox="1">
            <a:spLocks/>
          </p:cNvSpPr>
          <p:nvPr/>
        </p:nvSpPr>
        <p:spPr>
          <a:xfrm>
            <a:off x="838200" y="5051375"/>
            <a:ext cx="5588000" cy="90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AU" dirty="0"/>
              <a:t>Incorporating this new factor gives: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57583-88DA-40E6-B922-3C8EEC822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2861" y="5406979"/>
            <a:ext cx="2857532" cy="9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73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EC3FF-79DF-44F6-9588-D1D4B85C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907474"/>
            <a:ext cx="10515600" cy="952789"/>
          </a:xfrm>
        </p:spPr>
        <p:txBody>
          <a:bodyPr/>
          <a:lstStyle/>
          <a:p>
            <a:r>
              <a:rPr lang="en-AU" dirty="0"/>
              <a:t>Second model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CD29C94-D8CA-4636-865F-7DDBE9ED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661841"/>
            <a:ext cx="10243088" cy="432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Comparing our model with the simulation data we have: 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50195-99C2-4A97-B32C-7D04A11EC416}"/>
              </a:ext>
            </a:extLst>
          </p:cNvPr>
          <p:cNvSpPr txBox="1"/>
          <p:nvPr/>
        </p:nvSpPr>
        <p:spPr>
          <a:xfrm>
            <a:off x="474133" y="5985163"/>
            <a:ext cx="746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green region is the region of expansion predicted by the model 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5C54CB1-072F-4663-A41A-14DC51E1AEFF}"/>
              </a:ext>
            </a:extLst>
          </p:cNvPr>
          <p:cNvSpPr txBox="1">
            <a:spLocks/>
          </p:cNvSpPr>
          <p:nvPr/>
        </p:nvSpPr>
        <p:spPr>
          <a:xfrm>
            <a:off x="8610097" y="2836077"/>
            <a:ext cx="3494868" cy="4323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AU" dirty="0"/>
              <a:t>Models alignment is improved over the initial model especially for large 𝛿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A953E-8C30-4E02-B075-B117A085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5" y="1995408"/>
            <a:ext cx="8419067" cy="40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67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2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99" y="1106820"/>
            <a:ext cx="7026401" cy="620379"/>
          </a:xfrm>
        </p:spPr>
        <p:txBody>
          <a:bodyPr/>
          <a:lstStyle/>
          <a:p>
            <a:r>
              <a:rPr lang="en-AU" dirty="0"/>
              <a:t>Model stress fibre</a:t>
            </a:r>
          </a:p>
        </p:txBody>
      </p:sp>
      <p:pic>
        <p:nvPicPr>
          <p:cNvPr id="8" name="Content Placeholder 7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5BAB5438-FBAA-459F-92C3-42F8C759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529" y="1727199"/>
            <a:ext cx="9050438" cy="2054931"/>
          </a:xfr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1E06290-CC18-4046-BAF6-2934BAEF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98" y="5410186"/>
            <a:ext cx="876422" cy="1066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33CD46-D7C8-4B29-B55F-B84849C5E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525" y="5424475"/>
            <a:ext cx="1171739" cy="295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A85590-0F47-4816-BA8D-49321548C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063" y="5451625"/>
            <a:ext cx="2219635" cy="323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3A42FA-C147-4BFC-9458-24484B9B5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80" y="5436278"/>
            <a:ext cx="2324424" cy="362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99D196-0D8B-470E-99AA-B08BCDAFBF28}"/>
              </a:ext>
            </a:extLst>
          </p:cNvPr>
          <p:cNvSpPr txBox="1"/>
          <p:nvPr/>
        </p:nvSpPr>
        <p:spPr>
          <a:xfrm>
            <a:off x="514285" y="4463863"/>
            <a:ext cx="7683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3 Key components of a stress fibre: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582DE-05E7-4DEF-B61F-5B5875B25D91}"/>
              </a:ext>
            </a:extLst>
          </p:cNvPr>
          <p:cNvSpPr txBox="1"/>
          <p:nvPr/>
        </p:nvSpPr>
        <p:spPr>
          <a:xfrm>
            <a:off x="2253642" y="5118226"/>
            <a:ext cx="1905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latin typeface="Cambria Math" panose="02040503050406030204" pitchFamily="18" charset="0"/>
                <a:ea typeface="Cambria Math" panose="02040503050406030204" pitchFamily="18" charset="0"/>
              </a:rPr>
              <a:t>Actin filaments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5D7DB-30A8-41B3-8FC2-999AD7137BAF}"/>
              </a:ext>
            </a:extLst>
          </p:cNvPr>
          <p:cNvSpPr txBox="1"/>
          <p:nvPr/>
        </p:nvSpPr>
        <p:spPr>
          <a:xfrm>
            <a:off x="747404" y="5743163"/>
            <a:ext cx="1905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latin typeface="Cambria Math" panose="02040503050406030204" pitchFamily="18" charset="0"/>
                <a:ea typeface="Cambria Math" panose="02040503050406030204" pitchFamily="18" charset="0"/>
              </a:rPr>
              <a:t>Positive filament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57AB26-606E-4894-A0F6-5F74E3934765}"/>
              </a:ext>
            </a:extLst>
          </p:cNvPr>
          <p:cNvSpPr txBox="1"/>
          <p:nvPr/>
        </p:nvSpPr>
        <p:spPr>
          <a:xfrm>
            <a:off x="9499891" y="5040854"/>
            <a:ext cx="1905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latin typeface="Cambria Math" panose="02040503050406030204" pitchFamily="18" charset="0"/>
                <a:ea typeface="Cambria Math" panose="02040503050406030204" pitchFamily="18" charset="0"/>
              </a:rPr>
              <a:t>Focal adhesions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0D87EA-0061-4A28-9508-8BA5FB2D1EBF}"/>
              </a:ext>
            </a:extLst>
          </p:cNvPr>
          <p:cNvSpPr txBox="1"/>
          <p:nvPr/>
        </p:nvSpPr>
        <p:spPr>
          <a:xfrm>
            <a:off x="6680041" y="5040854"/>
            <a:ext cx="1905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latin typeface="Cambria Math" panose="02040503050406030204" pitchFamily="18" charset="0"/>
                <a:ea typeface="Cambria Math" panose="02040503050406030204" pitchFamily="18" charset="0"/>
              </a:rPr>
              <a:t>Myosin</a:t>
            </a:r>
            <a:r>
              <a:rPr lang="en-AU" b="1" dirty="0"/>
              <a:t> motors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00108-095D-4328-8CD1-2F8E0E8D4115}"/>
              </a:ext>
            </a:extLst>
          </p:cNvPr>
          <p:cNvSpPr txBox="1"/>
          <p:nvPr/>
        </p:nvSpPr>
        <p:spPr>
          <a:xfrm>
            <a:off x="3688016" y="5743163"/>
            <a:ext cx="1905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latin typeface="Cambria Math" panose="02040503050406030204" pitchFamily="18" charset="0"/>
                <a:ea typeface="Cambria Math" panose="02040503050406030204" pitchFamily="18" charset="0"/>
              </a:rPr>
              <a:t>Negative filament</a:t>
            </a:r>
          </a:p>
        </p:txBody>
      </p:sp>
    </p:spTree>
    <p:extLst>
      <p:ext uri="{BB962C8B-B14F-4D97-AF65-F5344CB8AC3E}">
        <p14:creationId xmlns:p14="http://schemas.microsoft.com/office/powerpoint/2010/main" val="273209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607" y="1177159"/>
            <a:ext cx="9953295" cy="878802"/>
          </a:xfrm>
        </p:spPr>
        <p:txBody>
          <a:bodyPr/>
          <a:lstStyle/>
          <a:p>
            <a:r>
              <a:rPr lang="en-AU" dirty="0"/>
              <a:t>Agent based model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9A0FF6-E12A-4F52-AE83-E44076FB90E8}"/>
              </a:ext>
            </a:extLst>
          </p:cNvPr>
          <p:cNvSpPr txBox="1">
            <a:spLocks/>
          </p:cNvSpPr>
          <p:nvPr/>
        </p:nvSpPr>
        <p:spPr>
          <a:xfrm>
            <a:off x="1124607" y="1863265"/>
            <a:ext cx="9953295" cy="242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Using these ideas we present an agent based model (where we consider each individual molecular player) to simulate the fibres. This model is governed by a number of force balance equations.</a:t>
            </a:r>
          </a:p>
          <a:p>
            <a:pPr marL="0" indent="0">
              <a:buNone/>
            </a:pPr>
            <a:r>
              <a:rPr lang="en-AU" sz="20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fontAlgn="auto">
              <a:spcAft>
                <a:spcPts val="0"/>
              </a:spcAft>
            </a:pPr>
            <a:endParaRPr lang="en-AU" sz="200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F49DCD5-9AA2-4C4B-9E61-89D724D4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9" y="2761521"/>
            <a:ext cx="8002117" cy="3429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C2A39-C4CE-4C5C-92AF-E43253D286F0}"/>
              </a:ext>
            </a:extLst>
          </p:cNvPr>
          <p:cNvSpPr txBox="1"/>
          <p:nvPr/>
        </p:nvSpPr>
        <p:spPr>
          <a:xfrm>
            <a:off x="8620369" y="3109518"/>
            <a:ext cx="2818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filament </a:t>
            </a:r>
            <a:r>
              <a:rPr lang="en-AU" sz="1800" dirty="0" err="1"/>
              <a:t>i</a:t>
            </a:r>
            <a:r>
              <a:rPr lang="en-AU" sz="1800" dirty="0"/>
              <a:t> </a:t>
            </a:r>
          </a:p>
          <a:p>
            <a:pPr marL="0" indent="0">
              <a:buNone/>
            </a:pPr>
            <a:r>
              <a:rPr lang="en-AU" sz="1800" dirty="0"/>
              <a:t>of the N filaments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0C109-0FA2-4443-9258-7CFFD8A7E09E}"/>
              </a:ext>
            </a:extLst>
          </p:cNvPr>
          <p:cNvSpPr txBox="1"/>
          <p:nvPr/>
        </p:nvSpPr>
        <p:spPr>
          <a:xfrm>
            <a:off x="8620369" y="4138243"/>
            <a:ext cx="2534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motor k </a:t>
            </a:r>
          </a:p>
          <a:p>
            <a:pPr marL="0" indent="0">
              <a:buNone/>
            </a:pPr>
            <a:r>
              <a:rPr lang="en-AU" sz="1800" dirty="0"/>
              <a:t>of the M motors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A9C59-F94D-4968-8BC1-F4A4D8442742}"/>
              </a:ext>
            </a:extLst>
          </p:cNvPr>
          <p:cNvSpPr txBox="1"/>
          <p:nvPr/>
        </p:nvSpPr>
        <p:spPr>
          <a:xfrm>
            <a:off x="8620369" y="4883027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73A8B-EEC7-4CFB-87F3-94840D5244D7}"/>
              </a:ext>
            </a:extLst>
          </p:cNvPr>
          <p:cNvSpPr txBox="1"/>
          <p:nvPr/>
        </p:nvSpPr>
        <p:spPr>
          <a:xfrm>
            <a:off x="8620369" y="5534812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B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4AC4AA-EE9D-427F-A29A-6F23E91E7CD7}"/>
              </a:ext>
            </a:extLst>
          </p:cNvPr>
          <p:cNvSpPr/>
          <p:nvPr/>
        </p:nvSpPr>
        <p:spPr>
          <a:xfrm>
            <a:off x="8182708" y="2852615"/>
            <a:ext cx="195384" cy="883139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4027011-0AF6-4D5B-8552-5BDBDBB2A211}"/>
              </a:ext>
            </a:extLst>
          </p:cNvPr>
          <p:cNvSpPr/>
          <p:nvPr/>
        </p:nvSpPr>
        <p:spPr>
          <a:xfrm>
            <a:off x="8182708" y="4322083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AE395A1-5703-492C-8F3C-4A49EC303222}"/>
              </a:ext>
            </a:extLst>
          </p:cNvPr>
          <p:cNvSpPr/>
          <p:nvPr/>
        </p:nvSpPr>
        <p:spPr>
          <a:xfrm>
            <a:off x="8182708" y="488302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FBC980A-4756-41F2-A649-A7822D123DC9}"/>
              </a:ext>
            </a:extLst>
          </p:cNvPr>
          <p:cNvSpPr/>
          <p:nvPr/>
        </p:nvSpPr>
        <p:spPr>
          <a:xfrm>
            <a:off x="8182708" y="558858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DA07C-2CC8-49B9-B32C-625DC0B511D7}"/>
              </a:ext>
            </a:extLst>
          </p:cNvPr>
          <p:cNvSpPr txBox="1"/>
          <p:nvPr/>
        </p:nvSpPr>
        <p:spPr>
          <a:xfrm>
            <a:off x="1047679" y="615873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600" i="1" dirty="0"/>
              <a:t>(Comino, 2022)</a:t>
            </a:r>
          </a:p>
        </p:txBody>
      </p:sp>
    </p:spTree>
    <p:extLst>
      <p:ext uri="{BB962C8B-B14F-4D97-AF65-F5344CB8AC3E}">
        <p14:creationId xmlns:p14="http://schemas.microsoft.com/office/powerpoint/2010/main" val="341024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607" y="1177159"/>
            <a:ext cx="9953295" cy="878802"/>
          </a:xfrm>
        </p:spPr>
        <p:txBody>
          <a:bodyPr/>
          <a:lstStyle/>
          <a:p>
            <a:r>
              <a:rPr lang="en-AU" dirty="0"/>
              <a:t>Five forces considered: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F49DCD5-9AA2-4C4B-9E61-89D724D4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9" y="2761521"/>
            <a:ext cx="8002117" cy="3429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C2A39-C4CE-4C5C-92AF-E43253D286F0}"/>
              </a:ext>
            </a:extLst>
          </p:cNvPr>
          <p:cNvSpPr txBox="1"/>
          <p:nvPr/>
        </p:nvSpPr>
        <p:spPr>
          <a:xfrm>
            <a:off x="8620369" y="3109518"/>
            <a:ext cx="281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filaments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0C109-0FA2-4443-9258-7CFFD8A7E09E}"/>
              </a:ext>
            </a:extLst>
          </p:cNvPr>
          <p:cNvSpPr txBox="1"/>
          <p:nvPr/>
        </p:nvSpPr>
        <p:spPr>
          <a:xfrm>
            <a:off x="8620369" y="4297901"/>
            <a:ext cx="2534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motors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A9C59-F94D-4968-8BC1-F4A4D8442742}"/>
              </a:ext>
            </a:extLst>
          </p:cNvPr>
          <p:cNvSpPr txBox="1"/>
          <p:nvPr/>
        </p:nvSpPr>
        <p:spPr>
          <a:xfrm>
            <a:off x="8620369" y="4883027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73A8B-EEC7-4CFB-87F3-94840D5244D7}"/>
              </a:ext>
            </a:extLst>
          </p:cNvPr>
          <p:cNvSpPr txBox="1"/>
          <p:nvPr/>
        </p:nvSpPr>
        <p:spPr>
          <a:xfrm>
            <a:off x="8620369" y="5534812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B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4AC4AA-EE9D-427F-A29A-6F23E91E7CD7}"/>
              </a:ext>
            </a:extLst>
          </p:cNvPr>
          <p:cNvSpPr/>
          <p:nvPr/>
        </p:nvSpPr>
        <p:spPr>
          <a:xfrm>
            <a:off x="8182708" y="2852615"/>
            <a:ext cx="195384" cy="883139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4027011-0AF6-4D5B-8552-5BDBDBB2A211}"/>
              </a:ext>
            </a:extLst>
          </p:cNvPr>
          <p:cNvSpPr/>
          <p:nvPr/>
        </p:nvSpPr>
        <p:spPr>
          <a:xfrm>
            <a:off x="8182708" y="4322083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AE395A1-5703-492C-8F3C-4A49EC303222}"/>
              </a:ext>
            </a:extLst>
          </p:cNvPr>
          <p:cNvSpPr/>
          <p:nvPr/>
        </p:nvSpPr>
        <p:spPr>
          <a:xfrm>
            <a:off x="8182708" y="488302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FBC980A-4756-41F2-A649-A7822D123DC9}"/>
              </a:ext>
            </a:extLst>
          </p:cNvPr>
          <p:cNvSpPr/>
          <p:nvPr/>
        </p:nvSpPr>
        <p:spPr>
          <a:xfrm>
            <a:off x="8182708" y="558858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549D30C-301D-43E3-82D3-81E466A04A75}"/>
              </a:ext>
            </a:extLst>
          </p:cNvPr>
          <p:cNvSpPr txBox="1">
            <a:spLocks/>
          </p:cNvSpPr>
          <p:nvPr/>
        </p:nvSpPr>
        <p:spPr>
          <a:xfrm>
            <a:off x="3355226" y="2102668"/>
            <a:ext cx="2329793" cy="421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/>
              <a:t>Cytoplasm viscosity </a:t>
            </a:r>
          </a:p>
        </p:txBody>
      </p:sp>
      <p:pic>
        <p:nvPicPr>
          <p:cNvPr id="24" name="Picture 23" descr="Rectangle&#10;&#10;Description automatically generated">
            <a:extLst>
              <a:ext uri="{FF2B5EF4-FFF2-40B4-BE49-F238E27FC236}">
                <a16:creationId xmlns:a16="http://schemas.microsoft.com/office/drawing/2014/main" id="{C510D4BE-ED10-43D6-9A18-C3A28BEFB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96" y="1863270"/>
            <a:ext cx="2101213" cy="8515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ADD7F7-A9E9-46AF-9476-0EC437385AD4}"/>
              </a:ext>
            </a:extLst>
          </p:cNvPr>
          <p:cNvSpPr/>
          <p:nvPr/>
        </p:nvSpPr>
        <p:spPr>
          <a:xfrm>
            <a:off x="1201092" y="2803729"/>
            <a:ext cx="689851" cy="71182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000"/>
            </a:schemeClr>
          </a:solidFill>
          <a:ln w="38100">
            <a:solidFill>
              <a:schemeClr val="accent6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15FB11D-A944-44B7-9DFF-724F4B3E445E}"/>
              </a:ext>
            </a:extLst>
          </p:cNvPr>
          <p:cNvSpPr txBox="1">
            <a:spLocks/>
          </p:cNvSpPr>
          <p:nvPr/>
        </p:nvSpPr>
        <p:spPr>
          <a:xfrm>
            <a:off x="5985776" y="2008289"/>
            <a:ext cx="2634593" cy="609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Frictional force opposes all filament movement</a:t>
            </a:r>
          </a:p>
        </p:txBody>
      </p:sp>
    </p:spTree>
    <p:extLst>
      <p:ext uri="{BB962C8B-B14F-4D97-AF65-F5344CB8AC3E}">
        <p14:creationId xmlns:p14="http://schemas.microsoft.com/office/powerpoint/2010/main" val="270338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F49DCD5-9AA2-4C4B-9E61-89D724D4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9" y="2761521"/>
            <a:ext cx="8002117" cy="3429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C2A39-C4CE-4C5C-92AF-E43253D286F0}"/>
              </a:ext>
            </a:extLst>
          </p:cNvPr>
          <p:cNvSpPr txBox="1"/>
          <p:nvPr/>
        </p:nvSpPr>
        <p:spPr>
          <a:xfrm>
            <a:off x="8620369" y="3109518"/>
            <a:ext cx="281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filaments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0C109-0FA2-4443-9258-7CFFD8A7E09E}"/>
              </a:ext>
            </a:extLst>
          </p:cNvPr>
          <p:cNvSpPr txBox="1"/>
          <p:nvPr/>
        </p:nvSpPr>
        <p:spPr>
          <a:xfrm>
            <a:off x="8620369" y="4297900"/>
            <a:ext cx="2534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motors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A9C59-F94D-4968-8BC1-F4A4D8442742}"/>
              </a:ext>
            </a:extLst>
          </p:cNvPr>
          <p:cNvSpPr txBox="1"/>
          <p:nvPr/>
        </p:nvSpPr>
        <p:spPr>
          <a:xfrm>
            <a:off x="8620369" y="4883027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73A8B-EEC7-4CFB-87F3-94840D5244D7}"/>
              </a:ext>
            </a:extLst>
          </p:cNvPr>
          <p:cNvSpPr txBox="1"/>
          <p:nvPr/>
        </p:nvSpPr>
        <p:spPr>
          <a:xfrm>
            <a:off x="8620369" y="5534812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B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4AC4AA-EE9D-427F-A29A-6F23E91E7CD7}"/>
              </a:ext>
            </a:extLst>
          </p:cNvPr>
          <p:cNvSpPr/>
          <p:nvPr/>
        </p:nvSpPr>
        <p:spPr>
          <a:xfrm>
            <a:off x="8182708" y="2852615"/>
            <a:ext cx="195384" cy="883139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4027011-0AF6-4D5B-8552-5BDBDBB2A211}"/>
              </a:ext>
            </a:extLst>
          </p:cNvPr>
          <p:cNvSpPr/>
          <p:nvPr/>
        </p:nvSpPr>
        <p:spPr>
          <a:xfrm>
            <a:off x="8182708" y="4322083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AE395A1-5703-492C-8F3C-4A49EC303222}"/>
              </a:ext>
            </a:extLst>
          </p:cNvPr>
          <p:cNvSpPr/>
          <p:nvPr/>
        </p:nvSpPr>
        <p:spPr>
          <a:xfrm>
            <a:off x="8182708" y="488302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FBC980A-4756-41F2-A649-A7822D123DC9}"/>
              </a:ext>
            </a:extLst>
          </p:cNvPr>
          <p:cNvSpPr/>
          <p:nvPr/>
        </p:nvSpPr>
        <p:spPr>
          <a:xfrm>
            <a:off x="8182708" y="558858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ADD7F7-A9E9-46AF-9476-0EC437385AD4}"/>
              </a:ext>
            </a:extLst>
          </p:cNvPr>
          <p:cNvSpPr/>
          <p:nvPr/>
        </p:nvSpPr>
        <p:spPr>
          <a:xfrm>
            <a:off x="1980026" y="2803729"/>
            <a:ext cx="2304107" cy="71182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000"/>
            </a:schemeClr>
          </a:solidFill>
          <a:ln w="38100">
            <a:solidFill>
              <a:schemeClr val="accent6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F3D528D-C0D3-462D-AD9B-C013E8D16A3F}"/>
              </a:ext>
            </a:extLst>
          </p:cNvPr>
          <p:cNvSpPr txBox="1">
            <a:spLocks/>
          </p:cNvSpPr>
          <p:nvPr/>
        </p:nvSpPr>
        <p:spPr>
          <a:xfrm>
            <a:off x="3761074" y="2133536"/>
            <a:ext cx="2575326" cy="42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/>
              <a:t>Cross-linker friction</a:t>
            </a:r>
          </a:p>
        </p:txBody>
      </p:sp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67B947CD-B319-4A4D-B494-7633FC26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92" y="1805074"/>
            <a:ext cx="2478955" cy="956447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9A1A50A-5CF1-4F25-A3FB-735AB152E600}"/>
              </a:ext>
            </a:extLst>
          </p:cNvPr>
          <p:cNvSpPr txBox="1">
            <a:spLocks/>
          </p:cNvSpPr>
          <p:nvPr/>
        </p:nvSpPr>
        <p:spPr>
          <a:xfrm>
            <a:off x="6618209" y="1620755"/>
            <a:ext cx="2634593" cy="1801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Filaments that overlap each other experience “friction”</a:t>
            </a:r>
          </a:p>
        </p:txBody>
      </p:sp>
    </p:spTree>
    <p:extLst>
      <p:ext uri="{BB962C8B-B14F-4D97-AF65-F5344CB8AC3E}">
        <p14:creationId xmlns:p14="http://schemas.microsoft.com/office/powerpoint/2010/main" val="26522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F49DCD5-9AA2-4C4B-9E61-89D724D4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9" y="2761521"/>
            <a:ext cx="8002117" cy="3429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C2A39-C4CE-4C5C-92AF-E43253D286F0}"/>
              </a:ext>
            </a:extLst>
          </p:cNvPr>
          <p:cNvSpPr txBox="1"/>
          <p:nvPr/>
        </p:nvSpPr>
        <p:spPr>
          <a:xfrm>
            <a:off x="8620369" y="3109518"/>
            <a:ext cx="281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filaments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0C109-0FA2-4443-9258-7CFFD8A7E09E}"/>
              </a:ext>
            </a:extLst>
          </p:cNvPr>
          <p:cNvSpPr txBox="1"/>
          <p:nvPr/>
        </p:nvSpPr>
        <p:spPr>
          <a:xfrm>
            <a:off x="8620369" y="4297901"/>
            <a:ext cx="2534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motors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A9C59-F94D-4968-8BC1-F4A4D8442742}"/>
              </a:ext>
            </a:extLst>
          </p:cNvPr>
          <p:cNvSpPr txBox="1"/>
          <p:nvPr/>
        </p:nvSpPr>
        <p:spPr>
          <a:xfrm>
            <a:off x="8620369" y="4883027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73A8B-EEC7-4CFB-87F3-94840D5244D7}"/>
              </a:ext>
            </a:extLst>
          </p:cNvPr>
          <p:cNvSpPr txBox="1"/>
          <p:nvPr/>
        </p:nvSpPr>
        <p:spPr>
          <a:xfrm>
            <a:off x="8620369" y="5534812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B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4AC4AA-EE9D-427F-A29A-6F23E91E7CD7}"/>
              </a:ext>
            </a:extLst>
          </p:cNvPr>
          <p:cNvSpPr/>
          <p:nvPr/>
        </p:nvSpPr>
        <p:spPr>
          <a:xfrm>
            <a:off x="8182708" y="2852615"/>
            <a:ext cx="195384" cy="883139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4027011-0AF6-4D5B-8552-5BDBDBB2A211}"/>
              </a:ext>
            </a:extLst>
          </p:cNvPr>
          <p:cNvSpPr/>
          <p:nvPr/>
        </p:nvSpPr>
        <p:spPr>
          <a:xfrm>
            <a:off x="8182708" y="4322083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AE395A1-5703-492C-8F3C-4A49EC303222}"/>
              </a:ext>
            </a:extLst>
          </p:cNvPr>
          <p:cNvSpPr/>
          <p:nvPr/>
        </p:nvSpPr>
        <p:spPr>
          <a:xfrm>
            <a:off x="8182708" y="488302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FBC980A-4756-41F2-A649-A7822D123DC9}"/>
              </a:ext>
            </a:extLst>
          </p:cNvPr>
          <p:cNvSpPr/>
          <p:nvPr/>
        </p:nvSpPr>
        <p:spPr>
          <a:xfrm>
            <a:off x="8182708" y="558858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ADD7F7-A9E9-46AF-9476-0EC437385AD4}"/>
              </a:ext>
            </a:extLst>
          </p:cNvPr>
          <p:cNvSpPr/>
          <p:nvPr/>
        </p:nvSpPr>
        <p:spPr>
          <a:xfrm>
            <a:off x="4376093" y="2803729"/>
            <a:ext cx="3718040" cy="71182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000"/>
            </a:schemeClr>
          </a:solidFill>
          <a:ln w="38100">
            <a:solidFill>
              <a:schemeClr val="accent6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A0AA7DA-501C-4E12-A4D9-EBB4FEB5747B}"/>
              </a:ext>
            </a:extLst>
          </p:cNvPr>
          <p:cNvSpPr txBox="1">
            <a:spLocks/>
          </p:cNvSpPr>
          <p:nvPr/>
        </p:nvSpPr>
        <p:spPr>
          <a:xfrm>
            <a:off x="3761074" y="2038587"/>
            <a:ext cx="2575326" cy="42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/>
              <a:t>Myosin motor force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9FA1C56E-0950-480C-B1F1-3BB75175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54" y="1849226"/>
            <a:ext cx="2696340" cy="912295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714FE0-CD46-4BF4-9A97-C1EF7C0E302E}"/>
              </a:ext>
            </a:extLst>
          </p:cNvPr>
          <p:cNvSpPr/>
          <p:nvPr/>
        </p:nvSpPr>
        <p:spPr>
          <a:xfrm>
            <a:off x="1161311" y="4105494"/>
            <a:ext cx="3718040" cy="71182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000"/>
            </a:schemeClr>
          </a:solidFill>
          <a:ln w="38100">
            <a:solidFill>
              <a:schemeClr val="accent6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4B8DEDA-C486-4895-8487-6DB8ECE21FF3}"/>
              </a:ext>
            </a:extLst>
          </p:cNvPr>
          <p:cNvSpPr txBox="1">
            <a:spLocks/>
          </p:cNvSpPr>
          <p:nvPr/>
        </p:nvSpPr>
        <p:spPr>
          <a:xfrm>
            <a:off x="6940105" y="1765114"/>
            <a:ext cx="3089313" cy="609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Force generated by motors as they move along filaments</a:t>
            </a:r>
          </a:p>
        </p:txBody>
      </p:sp>
    </p:spTree>
    <p:extLst>
      <p:ext uri="{BB962C8B-B14F-4D97-AF65-F5344CB8AC3E}">
        <p14:creationId xmlns:p14="http://schemas.microsoft.com/office/powerpoint/2010/main" val="264237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F49DCD5-9AA2-4C4B-9E61-89D724D4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9" y="2761521"/>
            <a:ext cx="8002117" cy="3429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C2A39-C4CE-4C5C-92AF-E43253D286F0}"/>
              </a:ext>
            </a:extLst>
          </p:cNvPr>
          <p:cNvSpPr txBox="1"/>
          <p:nvPr/>
        </p:nvSpPr>
        <p:spPr>
          <a:xfrm>
            <a:off x="8620369" y="3109518"/>
            <a:ext cx="281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filaments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0C109-0FA2-4443-9258-7CFFD8A7E09E}"/>
              </a:ext>
            </a:extLst>
          </p:cNvPr>
          <p:cNvSpPr txBox="1"/>
          <p:nvPr/>
        </p:nvSpPr>
        <p:spPr>
          <a:xfrm>
            <a:off x="8620369" y="4297900"/>
            <a:ext cx="2534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motors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A9C59-F94D-4968-8BC1-F4A4D8442742}"/>
              </a:ext>
            </a:extLst>
          </p:cNvPr>
          <p:cNvSpPr txBox="1"/>
          <p:nvPr/>
        </p:nvSpPr>
        <p:spPr>
          <a:xfrm>
            <a:off x="8620369" y="4883027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73A8B-EEC7-4CFB-87F3-94840D5244D7}"/>
              </a:ext>
            </a:extLst>
          </p:cNvPr>
          <p:cNvSpPr txBox="1"/>
          <p:nvPr/>
        </p:nvSpPr>
        <p:spPr>
          <a:xfrm>
            <a:off x="8620369" y="5534812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B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4AC4AA-EE9D-427F-A29A-6F23E91E7CD7}"/>
              </a:ext>
            </a:extLst>
          </p:cNvPr>
          <p:cNvSpPr/>
          <p:nvPr/>
        </p:nvSpPr>
        <p:spPr>
          <a:xfrm>
            <a:off x="8182708" y="2852615"/>
            <a:ext cx="195384" cy="883139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4027011-0AF6-4D5B-8552-5BDBDBB2A211}"/>
              </a:ext>
            </a:extLst>
          </p:cNvPr>
          <p:cNvSpPr/>
          <p:nvPr/>
        </p:nvSpPr>
        <p:spPr>
          <a:xfrm>
            <a:off x="8182708" y="4322083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AE395A1-5703-492C-8F3C-4A49EC303222}"/>
              </a:ext>
            </a:extLst>
          </p:cNvPr>
          <p:cNvSpPr/>
          <p:nvPr/>
        </p:nvSpPr>
        <p:spPr>
          <a:xfrm>
            <a:off x="8182708" y="488302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FBC980A-4756-41F2-A649-A7822D123DC9}"/>
              </a:ext>
            </a:extLst>
          </p:cNvPr>
          <p:cNvSpPr/>
          <p:nvPr/>
        </p:nvSpPr>
        <p:spPr>
          <a:xfrm>
            <a:off x="8182708" y="558858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ADD7F7-A9E9-46AF-9476-0EC437385AD4}"/>
              </a:ext>
            </a:extLst>
          </p:cNvPr>
          <p:cNvSpPr/>
          <p:nvPr/>
        </p:nvSpPr>
        <p:spPr>
          <a:xfrm>
            <a:off x="1712612" y="3448248"/>
            <a:ext cx="2656188" cy="71182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000"/>
            </a:schemeClr>
          </a:solidFill>
          <a:ln w="38100">
            <a:solidFill>
              <a:schemeClr val="accent6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714FE0-CD46-4BF4-9A97-C1EF7C0E302E}"/>
              </a:ext>
            </a:extLst>
          </p:cNvPr>
          <p:cNvSpPr/>
          <p:nvPr/>
        </p:nvSpPr>
        <p:spPr>
          <a:xfrm>
            <a:off x="3020331" y="4784574"/>
            <a:ext cx="2389869" cy="71182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000"/>
            </a:schemeClr>
          </a:solidFill>
          <a:ln w="38100">
            <a:solidFill>
              <a:schemeClr val="accent6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87EABB1-CAF8-438C-93EF-E6A03CE5773C}"/>
              </a:ext>
            </a:extLst>
          </p:cNvPr>
          <p:cNvSpPr txBox="1">
            <a:spLocks/>
          </p:cNvSpPr>
          <p:nvPr/>
        </p:nvSpPr>
        <p:spPr>
          <a:xfrm>
            <a:off x="3471455" y="2067028"/>
            <a:ext cx="3154564" cy="42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/>
              <a:t>Focal adhesion friction</a:t>
            </a:r>
          </a:p>
        </p:txBody>
      </p:sp>
      <p:pic>
        <p:nvPicPr>
          <p:cNvPr id="26" name="Picture 25" descr="Rectangle&#10;&#10;Description automatically generated">
            <a:extLst>
              <a:ext uri="{FF2B5EF4-FFF2-40B4-BE49-F238E27FC236}">
                <a16:creationId xmlns:a16="http://schemas.microsoft.com/office/drawing/2014/main" id="{FB6429D3-FDBF-45C7-8336-FEE77B1FB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62" y="1852525"/>
            <a:ext cx="1993873" cy="850906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A302D72-DCA5-4A83-9924-A35D5A82D23E}"/>
              </a:ext>
            </a:extLst>
          </p:cNvPr>
          <p:cNvSpPr/>
          <p:nvPr/>
        </p:nvSpPr>
        <p:spPr>
          <a:xfrm>
            <a:off x="3020330" y="5524051"/>
            <a:ext cx="2389869" cy="71182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000"/>
            </a:schemeClr>
          </a:solidFill>
          <a:ln w="38100">
            <a:solidFill>
              <a:schemeClr val="accent6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015043A-0DC6-4688-811D-6FFAF9832383}"/>
              </a:ext>
            </a:extLst>
          </p:cNvPr>
          <p:cNvSpPr txBox="1">
            <a:spLocks/>
          </p:cNvSpPr>
          <p:nvPr/>
        </p:nvSpPr>
        <p:spPr>
          <a:xfrm>
            <a:off x="6626019" y="1800065"/>
            <a:ext cx="2942897" cy="903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Filaments that overlap focal adhesions experience “friction”</a:t>
            </a:r>
          </a:p>
        </p:txBody>
      </p:sp>
    </p:spTree>
    <p:extLst>
      <p:ext uri="{BB962C8B-B14F-4D97-AF65-F5344CB8AC3E}">
        <p14:creationId xmlns:p14="http://schemas.microsoft.com/office/powerpoint/2010/main" val="235987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F49DCD5-9AA2-4C4B-9E61-89D724D4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9" y="2761521"/>
            <a:ext cx="8002117" cy="3429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C2A39-C4CE-4C5C-92AF-E43253D286F0}"/>
              </a:ext>
            </a:extLst>
          </p:cNvPr>
          <p:cNvSpPr txBox="1"/>
          <p:nvPr/>
        </p:nvSpPr>
        <p:spPr>
          <a:xfrm>
            <a:off x="8620369" y="3109518"/>
            <a:ext cx="281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filaments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0C109-0FA2-4443-9258-7CFFD8A7E09E}"/>
              </a:ext>
            </a:extLst>
          </p:cNvPr>
          <p:cNvSpPr txBox="1"/>
          <p:nvPr/>
        </p:nvSpPr>
        <p:spPr>
          <a:xfrm>
            <a:off x="8620369" y="4297901"/>
            <a:ext cx="2534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motors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A9C59-F94D-4968-8BC1-F4A4D8442742}"/>
              </a:ext>
            </a:extLst>
          </p:cNvPr>
          <p:cNvSpPr txBox="1"/>
          <p:nvPr/>
        </p:nvSpPr>
        <p:spPr>
          <a:xfrm>
            <a:off x="8620369" y="4883027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73A8B-EEC7-4CFB-87F3-94840D5244D7}"/>
              </a:ext>
            </a:extLst>
          </p:cNvPr>
          <p:cNvSpPr txBox="1"/>
          <p:nvPr/>
        </p:nvSpPr>
        <p:spPr>
          <a:xfrm>
            <a:off x="8620369" y="5534812"/>
            <a:ext cx="3402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dirty="0"/>
              <a:t>Forces acting on Focal adhesion B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4AC4AA-EE9D-427F-A29A-6F23E91E7CD7}"/>
              </a:ext>
            </a:extLst>
          </p:cNvPr>
          <p:cNvSpPr/>
          <p:nvPr/>
        </p:nvSpPr>
        <p:spPr>
          <a:xfrm>
            <a:off x="8182708" y="2852615"/>
            <a:ext cx="195384" cy="883139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4027011-0AF6-4D5B-8552-5BDBDBB2A211}"/>
              </a:ext>
            </a:extLst>
          </p:cNvPr>
          <p:cNvSpPr/>
          <p:nvPr/>
        </p:nvSpPr>
        <p:spPr>
          <a:xfrm>
            <a:off x="8182708" y="4322083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AE395A1-5703-492C-8F3C-4A49EC303222}"/>
              </a:ext>
            </a:extLst>
          </p:cNvPr>
          <p:cNvSpPr/>
          <p:nvPr/>
        </p:nvSpPr>
        <p:spPr>
          <a:xfrm>
            <a:off x="8182708" y="488302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FBC980A-4756-41F2-A649-A7822D123DC9}"/>
              </a:ext>
            </a:extLst>
          </p:cNvPr>
          <p:cNvSpPr/>
          <p:nvPr/>
        </p:nvSpPr>
        <p:spPr>
          <a:xfrm>
            <a:off x="8182708" y="5588587"/>
            <a:ext cx="195384" cy="369332"/>
          </a:xfrm>
          <a:prstGeom prst="rightBrace">
            <a:avLst>
              <a:gd name="adj1" fmla="val 63476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714FE0-CD46-4BF4-9A97-C1EF7C0E302E}"/>
              </a:ext>
            </a:extLst>
          </p:cNvPr>
          <p:cNvSpPr/>
          <p:nvPr/>
        </p:nvSpPr>
        <p:spPr>
          <a:xfrm>
            <a:off x="1249222" y="4784574"/>
            <a:ext cx="1561712" cy="71182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000"/>
            </a:schemeClr>
          </a:solidFill>
          <a:ln w="38100">
            <a:solidFill>
              <a:schemeClr val="accent6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6C5A25B-6E0C-42E4-A8AE-5779CC643867}"/>
              </a:ext>
            </a:extLst>
          </p:cNvPr>
          <p:cNvSpPr txBox="1">
            <a:spLocks/>
          </p:cNvSpPr>
          <p:nvPr/>
        </p:nvSpPr>
        <p:spPr>
          <a:xfrm>
            <a:off x="4194304" y="2023068"/>
            <a:ext cx="3500676" cy="42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/>
              <a:t>Focal adhesion spring force</a:t>
            </a:r>
          </a:p>
        </p:txBody>
      </p:sp>
      <p:pic>
        <p:nvPicPr>
          <p:cNvPr id="24" name="Picture 23" descr="A picture containing arrow&#10;&#10;Description automatically generated">
            <a:extLst>
              <a:ext uri="{FF2B5EF4-FFF2-40B4-BE49-F238E27FC236}">
                <a16:creationId xmlns:a16="http://schemas.microsoft.com/office/drawing/2014/main" id="{F20702B7-7ED9-433A-BF24-441ABEAE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22" y="1787600"/>
            <a:ext cx="2546860" cy="74852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9311CFA-2960-4829-8020-3835EDDD18A0}"/>
              </a:ext>
            </a:extLst>
          </p:cNvPr>
          <p:cNvSpPr/>
          <p:nvPr/>
        </p:nvSpPr>
        <p:spPr>
          <a:xfrm>
            <a:off x="1249222" y="5548230"/>
            <a:ext cx="1561712" cy="711828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000"/>
            </a:schemeClr>
          </a:solidFill>
          <a:ln w="38100">
            <a:solidFill>
              <a:schemeClr val="accent6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9189DFE-A0AF-4BC5-82E4-B96DF66F068C}"/>
              </a:ext>
            </a:extLst>
          </p:cNvPr>
          <p:cNvSpPr txBox="1">
            <a:spLocks/>
          </p:cNvSpPr>
          <p:nvPr/>
        </p:nvSpPr>
        <p:spPr>
          <a:xfrm>
            <a:off x="7949445" y="1916720"/>
            <a:ext cx="2942897" cy="903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Force to oppose stress fibre stretching or contracting</a:t>
            </a:r>
          </a:p>
        </p:txBody>
      </p:sp>
    </p:spTree>
    <p:extLst>
      <p:ext uri="{BB962C8B-B14F-4D97-AF65-F5344CB8AC3E}">
        <p14:creationId xmlns:p14="http://schemas.microsoft.com/office/powerpoint/2010/main" val="1667382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82D5D"/>
      </a:dk2>
      <a:lt2>
        <a:srgbClr val="E7E6E6"/>
      </a:lt2>
      <a:accent1>
        <a:srgbClr val="EBEAB2"/>
      </a:accent1>
      <a:accent2>
        <a:srgbClr val="00A4E5"/>
      </a:accent2>
      <a:accent3>
        <a:srgbClr val="16BBE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SI-VRS-2022-23-powerpoint-presentation-template" id="{72E9417D-7343-F24F-A0DF-BF5257605862}" vid="{15E6FC61-CE99-2D41-9E69-9579E1E651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AMSI-VRS-2022-23-powerpoint-presentation-template (1)</Template>
  <TotalTime>7827</TotalTime>
  <Words>3132</Words>
  <Application>Microsoft Office PowerPoint</Application>
  <PresentationFormat>Widescreen</PresentationFormat>
  <Paragraphs>399</Paragraphs>
  <Slides>26</Slides>
  <Notes>26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Office Theme</vt:lpstr>
      <vt:lpstr>Mathematical modelling and simulation of stress fibres in living cells  Timothy Ryall Supervised by Dietmar Oelz University of Queensland</vt:lpstr>
      <vt:lpstr>What are stress fibres?</vt:lpstr>
      <vt:lpstr>Model stress fibre</vt:lpstr>
      <vt:lpstr>Agent based model </vt:lpstr>
      <vt:lpstr>Five forces considered:</vt:lpstr>
      <vt:lpstr>PowerPoint Presentation</vt:lpstr>
      <vt:lpstr>PowerPoint Presentation</vt:lpstr>
      <vt:lpstr>PowerPoint Presentation</vt:lpstr>
      <vt:lpstr>PowerPoint Presentation</vt:lpstr>
      <vt:lpstr>Example simulation</vt:lpstr>
      <vt:lpstr>Initial simulations: </vt:lpstr>
      <vt:lpstr>Filament and motor movement </vt:lpstr>
      <vt:lpstr>When does contraction occur?</vt:lpstr>
      <vt:lpstr>Proposed solution</vt:lpstr>
      <vt:lpstr>Origins of early motor drop-offs</vt:lpstr>
      <vt:lpstr>After implementing early motor drop-offs: </vt:lpstr>
      <vt:lpstr>Relationship between Motor drop offs and Contraction</vt:lpstr>
      <vt:lpstr>Convert from agent based to continuum model</vt:lpstr>
      <vt:lpstr>Features of the model</vt:lpstr>
      <vt:lpstr>First model for contractile force</vt:lpstr>
      <vt:lpstr>Average myosin position</vt:lpstr>
      <vt:lpstr>First model</vt:lpstr>
      <vt:lpstr>Second model for contractile force</vt:lpstr>
      <vt:lpstr>Proportion of active myosin</vt:lpstr>
      <vt:lpstr>Second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  &lt;Name&gt; Supervised by &lt;Name&gt; &lt;University&gt;</dc:title>
  <dc:creator>Tim Ryall</dc:creator>
  <cp:lastModifiedBy>Timothy Ryall</cp:lastModifiedBy>
  <cp:revision>148</cp:revision>
  <cp:lastPrinted>2023-01-29T10:31:36Z</cp:lastPrinted>
  <dcterms:created xsi:type="dcterms:W3CDTF">2022-12-24T00:11:28Z</dcterms:created>
  <dcterms:modified xsi:type="dcterms:W3CDTF">2023-02-19T06:20:41Z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b064b5-5911-4077-b076-dd8db707b7e6_Enabled">
    <vt:lpwstr>true</vt:lpwstr>
  </property>
  <property fmtid="{D5CDD505-2E9C-101B-9397-08002B2CF9AE}" pid="3" name="MSIP_Label_adb064b5-5911-4077-b076-dd8db707b7e6_SetDate">
    <vt:lpwstr>2023-02-19T05:57:26Z</vt:lpwstr>
  </property>
  <property fmtid="{D5CDD505-2E9C-101B-9397-08002B2CF9AE}" pid="4" name="MSIP_Label_adb064b5-5911-4077-b076-dd8db707b7e6_Method">
    <vt:lpwstr>Privileged</vt:lpwstr>
  </property>
  <property fmtid="{D5CDD505-2E9C-101B-9397-08002B2CF9AE}" pid="5" name="MSIP_Label_adb064b5-5911-4077-b076-dd8db707b7e6_Name">
    <vt:lpwstr>UNOFFICIAL</vt:lpwstr>
  </property>
  <property fmtid="{D5CDD505-2E9C-101B-9397-08002B2CF9AE}" pid="6" name="MSIP_Label_adb064b5-5911-4077-b076-dd8db707b7e6_SiteId">
    <vt:lpwstr>b6e377cf-9db3-46cb-91a2-fad9605bb15c</vt:lpwstr>
  </property>
  <property fmtid="{D5CDD505-2E9C-101B-9397-08002B2CF9AE}" pid="7" name="MSIP_Label_adb064b5-5911-4077-b076-dd8db707b7e6_ActionId">
    <vt:lpwstr>84792b65-5db5-4c4a-8d2b-0bcde8c017ab</vt:lpwstr>
  </property>
  <property fmtid="{D5CDD505-2E9C-101B-9397-08002B2CF9AE}" pid="8" name="MSIP_Label_adb064b5-5911-4077-b076-dd8db707b7e6_ContentBits">
    <vt:lpwstr>0</vt:lpwstr>
  </property>
</Properties>
</file>